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49" d="100"/>
          <a:sy n="49" d="100"/>
        </p:scale>
        <p:origin x="215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0646F1-597D-45C9-A8A8-6759E04CE258}" type="datetimeFigureOut">
              <a:rPr lang="en-GB" smtClean="0"/>
              <a:t>16/04/2020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A6EFAF-DFD3-492D-98B7-35EC67DEDC93}" type="slidenum">
              <a:rPr lang="en-GB" smtClean="0"/>
              <a:t>‹#›</a:t>
            </a:fld>
            <a:endParaRPr lang="en-GB"/>
          </a:p>
        </p:txBody>
      </p:sp>
    </p:spTree>
    <p:extLst>
      <p:ext uri="{BB962C8B-B14F-4D97-AF65-F5344CB8AC3E}">
        <p14:creationId xmlns:p14="http://schemas.microsoft.com/office/powerpoint/2010/main" val="3028232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0646F1-597D-45C9-A8A8-6759E04CE258}" type="datetimeFigureOut">
              <a:rPr lang="en-GB" smtClean="0"/>
              <a:t>16/04/2020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A6EFAF-DFD3-492D-98B7-35EC67DEDC93}" type="slidenum">
              <a:rPr lang="en-GB" smtClean="0"/>
              <a:t>‹#›</a:t>
            </a:fld>
            <a:endParaRPr lang="en-GB"/>
          </a:p>
        </p:txBody>
      </p:sp>
    </p:spTree>
    <p:extLst>
      <p:ext uri="{BB962C8B-B14F-4D97-AF65-F5344CB8AC3E}">
        <p14:creationId xmlns:p14="http://schemas.microsoft.com/office/powerpoint/2010/main" val="3909976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0646F1-597D-45C9-A8A8-6759E04CE258}" type="datetimeFigureOut">
              <a:rPr lang="en-GB" smtClean="0"/>
              <a:t>16/04/2020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A6EFAF-DFD3-492D-98B7-35EC67DEDC93}" type="slidenum">
              <a:rPr lang="en-GB" smtClean="0"/>
              <a:t>‹#›</a:t>
            </a:fld>
            <a:endParaRPr lang="en-GB"/>
          </a:p>
        </p:txBody>
      </p:sp>
    </p:spTree>
    <p:extLst>
      <p:ext uri="{BB962C8B-B14F-4D97-AF65-F5344CB8AC3E}">
        <p14:creationId xmlns:p14="http://schemas.microsoft.com/office/powerpoint/2010/main" val="1236990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0646F1-597D-45C9-A8A8-6759E04CE258}" type="datetimeFigureOut">
              <a:rPr lang="en-GB" smtClean="0"/>
              <a:t>16/04/2020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A6EFAF-DFD3-492D-98B7-35EC67DEDC93}" type="slidenum">
              <a:rPr lang="en-GB" smtClean="0"/>
              <a:t>‹#›</a:t>
            </a:fld>
            <a:endParaRPr lang="en-GB"/>
          </a:p>
        </p:txBody>
      </p:sp>
    </p:spTree>
    <p:extLst>
      <p:ext uri="{BB962C8B-B14F-4D97-AF65-F5344CB8AC3E}">
        <p14:creationId xmlns:p14="http://schemas.microsoft.com/office/powerpoint/2010/main" val="958508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0646F1-597D-45C9-A8A8-6759E04CE258}" type="datetimeFigureOut">
              <a:rPr lang="en-GB" smtClean="0"/>
              <a:t>16/04/2020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A6EFAF-DFD3-492D-98B7-35EC67DEDC93}" type="slidenum">
              <a:rPr lang="en-GB" smtClean="0"/>
              <a:t>‹#›</a:t>
            </a:fld>
            <a:endParaRPr lang="en-GB"/>
          </a:p>
        </p:txBody>
      </p:sp>
    </p:spTree>
    <p:extLst>
      <p:ext uri="{BB962C8B-B14F-4D97-AF65-F5344CB8AC3E}">
        <p14:creationId xmlns:p14="http://schemas.microsoft.com/office/powerpoint/2010/main" val="1071885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F0646F1-597D-45C9-A8A8-6759E04CE258}" type="datetimeFigureOut">
              <a:rPr lang="en-GB" smtClean="0"/>
              <a:t>16/04/2020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A6EFAF-DFD3-492D-98B7-35EC67DEDC93}" type="slidenum">
              <a:rPr lang="en-GB" smtClean="0"/>
              <a:t>‹#›</a:t>
            </a:fld>
            <a:endParaRPr lang="en-GB"/>
          </a:p>
        </p:txBody>
      </p:sp>
    </p:spTree>
    <p:extLst>
      <p:ext uri="{BB962C8B-B14F-4D97-AF65-F5344CB8AC3E}">
        <p14:creationId xmlns:p14="http://schemas.microsoft.com/office/powerpoint/2010/main" val="1817966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F0646F1-597D-45C9-A8A8-6759E04CE258}" type="datetimeFigureOut">
              <a:rPr lang="en-GB" smtClean="0"/>
              <a:t>16/04/2020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8A6EFAF-DFD3-492D-98B7-35EC67DEDC93}" type="slidenum">
              <a:rPr lang="en-GB" smtClean="0"/>
              <a:t>‹#›</a:t>
            </a:fld>
            <a:endParaRPr lang="en-GB"/>
          </a:p>
        </p:txBody>
      </p:sp>
    </p:spTree>
    <p:extLst>
      <p:ext uri="{BB962C8B-B14F-4D97-AF65-F5344CB8AC3E}">
        <p14:creationId xmlns:p14="http://schemas.microsoft.com/office/powerpoint/2010/main" val="2450776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F0646F1-597D-45C9-A8A8-6759E04CE258}" type="datetimeFigureOut">
              <a:rPr lang="en-GB" smtClean="0"/>
              <a:t>16/04/2020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8A6EFAF-DFD3-492D-98B7-35EC67DEDC93}" type="slidenum">
              <a:rPr lang="en-GB" smtClean="0"/>
              <a:t>‹#›</a:t>
            </a:fld>
            <a:endParaRPr lang="en-GB"/>
          </a:p>
        </p:txBody>
      </p:sp>
    </p:spTree>
    <p:extLst>
      <p:ext uri="{BB962C8B-B14F-4D97-AF65-F5344CB8AC3E}">
        <p14:creationId xmlns:p14="http://schemas.microsoft.com/office/powerpoint/2010/main" val="597119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0646F1-597D-45C9-A8A8-6759E04CE258}" type="datetimeFigureOut">
              <a:rPr lang="en-GB" smtClean="0"/>
              <a:t>16/04/2020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8A6EFAF-DFD3-492D-98B7-35EC67DEDC93}" type="slidenum">
              <a:rPr lang="en-GB" smtClean="0"/>
              <a:t>‹#›</a:t>
            </a:fld>
            <a:endParaRPr lang="en-GB"/>
          </a:p>
        </p:txBody>
      </p:sp>
    </p:spTree>
    <p:extLst>
      <p:ext uri="{BB962C8B-B14F-4D97-AF65-F5344CB8AC3E}">
        <p14:creationId xmlns:p14="http://schemas.microsoft.com/office/powerpoint/2010/main" val="3233972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0646F1-597D-45C9-A8A8-6759E04CE258}" type="datetimeFigureOut">
              <a:rPr lang="en-GB" smtClean="0"/>
              <a:t>16/04/2020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A6EFAF-DFD3-492D-98B7-35EC67DEDC93}" type="slidenum">
              <a:rPr lang="en-GB" smtClean="0"/>
              <a:t>‹#›</a:t>
            </a:fld>
            <a:endParaRPr lang="en-GB"/>
          </a:p>
        </p:txBody>
      </p:sp>
    </p:spTree>
    <p:extLst>
      <p:ext uri="{BB962C8B-B14F-4D97-AF65-F5344CB8AC3E}">
        <p14:creationId xmlns:p14="http://schemas.microsoft.com/office/powerpoint/2010/main" val="326019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0646F1-597D-45C9-A8A8-6759E04CE258}" type="datetimeFigureOut">
              <a:rPr lang="en-GB" smtClean="0"/>
              <a:t>16/04/2020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A6EFAF-DFD3-492D-98B7-35EC67DEDC93}" type="slidenum">
              <a:rPr lang="en-GB" smtClean="0"/>
              <a:t>‹#›</a:t>
            </a:fld>
            <a:endParaRPr lang="en-GB"/>
          </a:p>
        </p:txBody>
      </p:sp>
    </p:spTree>
    <p:extLst>
      <p:ext uri="{BB962C8B-B14F-4D97-AF65-F5344CB8AC3E}">
        <p14:creationId xmlns:p14="http://schemas.microsoft.com/office/powerpoint/2010/main" val="3490256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F0646F1-597D-45C9-A8A8-6759E04CE258}" type="datetimeFigureOut">
              <a:rPr lang="en-GB" smtClean="0"/>
              <a:t>16/04/2020</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8A6EFAF-DFD3-492D-98B7-35EC67DEDC93}" type="slidenum">
              <a:rPr lang="en-GB" smtClean="0"/>
              <a:t>‹#›</a:t>
            </a:fld>
            <a:endParaRPr lang="en-GB"/>
          </a:p>
        </p:txBody>
      </p:sp>
    </p:spTree>
    <p:extLst>
      <p:ext uri="{BB962C8B-B14F-4D97-AF65-F5344CB8AC3E}">
        <p14:creationId xmlns:p14="http://schemas.microsoft.com/office/powerpoint/2010/main" val="40017200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152400" y="757238"/>
          <a:ext cx="6616700" cy="5455920"/>
        </p:xfrm>
        <a:graphic>
          <a:graphicData uri="http://schemas.openxmlformats.org/drawingml/2006/table">
            <a:tbl>
              <a:tblPr firstRow="1" bandRow="1">
                <a:tableStyleId>{5C22544A-7EE6-4342-B048-85BDC9FD1C3A}</a:tableStyleId>
              </a:tblPr>
              <a:tblGrid>
                <a:gridCol w="454925"/>
                <a:gridCol w="1084997"/>
                <a:gridCol w="1753738"/>
                <a:gridCol w="3323040"/>
              </a:tblGrid>
              <a:tr h="370840">
                <a:tc>
                  <a:txBody>
                    <a:bodyPr/>
                    <a:lstStyle/>
                    <a:p>
                      <a:r>
                        <a:rPr lang="en-GB" sz="1100" b="0" dirty="0" smtClean="0">
                          <a:solidFill>
                            <a:schemeClr val="tx1"/>
                          </a:solidFill>
                          <a:latin typeface="Arial" panose="020B0604020202020204" pitchFamily="34" charset="0"/>
                          <a:cs typeface="Arial" panose="020B0604020202020204" pitchFamily="34" charset="0"/>
                        </a:rPr>
                        <a:t>1</a:t>
                      </a:r>
                      <a:endParaRPr lang="en-GB" sz="11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GB" sz="1100" b="0" i="0" u="none" strike="noStrike" kern="1200" baseline="0" dirty="0" smtClean="0">
                          <a:solidFill>
                            <a:schemeClr val="dk1"/>
                          </a:solidFill>
                          <a:latin typeface="Arial" panose="020B0604020202020204" pitchFamily="34" charset="0"/>
                          <a:ea typeface="+mn-ea"/>
                          <a:cs typeface="Arial" panose="020B0604020202020204" pitchFamily="34" charset="0"/>
                        </a:rPr>
                        <a:t>Popular culture 	</a:t>
                      </a:r>
                    </a:p>
                    <a:p>
                      <a:endParaRPr lang="en-GB" sz="11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28600" marR="0" indent="-22860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i="0" u="none" strike="noStrike" kern="1200" baseline="0" dirty="0" smtClean="0">
                          <a:solidFill>
                            <a:srgbClr val="FF0000"/>
                          </a:solidFill>
                          <a:latin typeface="Arial" panose="020B0604020202020204" pitchFamily="34" charset="0"/>
                          <a:ea typeface="+mn-ea"/>
                          <a:cs typeface="Arial" panose="020B0604020202020204" pitchFamily="34" charset="0"/>
                        </a:rPr>
                        <a:t>Urban and rural popular culture;</a:t>
                      </a:r>
                    </a:p>
                    <a:p>
                      <a:pPr marL="228600" marR="0" indent="-22860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i="0" u="none" strike="noStrike" kern="1200" baseline="0" dirty="0" smtClean="0">
                          <a:solidFill>
                            <a:srgbClr val="FF0000"/>
                          </a:solidFill>
                          <a:latin typeface="Arial" panose="020B0604020202020204" pitchFamily="34" charset="0"/>
                          <a:ea typeface="+mn-ea"/>
                          <a:cs typeface="Arial" panose="020B0604020202020204" pitchFamily="34" charset="0"/>
                        </a:rPr>
                        <a:t>popular and elite culture, their definitions; </a:t>
                      </a:r>
                    </a:p>
                    <a:p>
                      <a:pPr marL="228600" marR="0" indent="-22860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i="0" u="none" strike="noStrike" kern="1200" baseline="0" dirty="0" smtClean="0">
                          <a:solidFill>
                            <a:srgbClr val="FF0000"/>
                          </a:solidFill>
                          <a:latin typeface="Arial" panose="020B0604020202020204" pitchFamily="34" charset="0"/>
                          <a:ea typeface="+mn-ea"/>
                          <a:cs typeface="Arial" panose="020B0604020202020204" pitchFamily="34" charset="0"/>
                        </a:rPr>
                        <a:t>participation in popular culture and the withdrawal of the elite; </a:t>
                      </a:r>
                    </a:p>
                    <a:p>
                      <a:pPr marL="228600" marR="0" indent="-22860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i="0" u="none" strike="noStrike" kern="1200" baseline="0" dirty="0" smtClean="0">
                          <a:solidFill>
                            <a:srgbClr val="FF0000"/>
                          </a:solidFill>
                          <a:latin typeface="Arial" panose="020B0604020202020204" pitchFamily="34" charset="0"/>
                          <a:ea typeface="+mn-ea"/>
                          <a:cs typeface="Arial" panose="020B0604020202020204" pitchFamily="34" charset="0"/>
                        </a:rPr>
                        <a:t>the significance of ritual; </a:t>
                      </a:r>
                    </a:p>
                    <a:p>
                      <a:pPr marL="228600" marR="0" indent="-22860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i="0" u="none" strike="noStrike" kern="1200" baseline="0" dirty="0" smtClean="0">
                          <a:solidFill>
                            <a:srgbClr val="FF0000"/>
                          </a:solidFill>
                          <a:latin typeface="Arial" panose="020B0604020202020204" pitchFamily="34" charset="0"/>
                          <a:ea typeface="+mn-ea"/>
                          <a:cs typeface="Arial" panose="020B0604020202020204" pitchFamily="34" charset="0"/>
                        </a:rPr>
                        <a:t>the role of pageants and the festivals of misrule; </a:t>
                      </a:r>
                    </a:p>
                    <a:p>
                      <a:pPr marL="228600" marR="0" indent="-22860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i="0" u="none" strike="noStrike" kern="1200" baseline="0" dirty="0" smtClean="0">
                          <a:solidFill>
                            <a:srgbClr val="FF0000"/>
                          </a:solidFill>
                          <a:latin typeface="Arial" panose="020B0604020202020204" pitchFamily="34" charset="0"/>
                          <a:ea typeface="+mn-ea"/>
                          <a:cs typeface="Arial" panose="020B0604020202020204" pitchFamily="34" charset="0"/>
                        </a:rPr>
                        <a:t>public humiliation; </a:t>
                      </a:r>
                    </a:p>
                    <a:p>
                      <a:pPr marL="228600" marR="0" indent="-22860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i="0" u="none" strike="noStrike" kern="1200" baseline="0" dirty="0" smtClean="0">
                          <a:solidFill>
                            <a:srgbClr val="FF0000"/>
                          </a:solidFill>
                          <a:latin typeface="Arial" panose="020B0604020202020204" pitchFamily="34" charset="0"/>
                          <a:ea typeface="+mn-ea"/>
                          <a:cs typeface="Arial" panose="020B0604020202020204" pitchFamily="34" charset="0"/>
                        </a:rPr>
                        <a:t>moral regulation</a:t>
                      </a:r>
                      <a:r>
                        <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rPr>
                        <a:t>; </a:t>
                      </a:r>
                    </a:p>
                    <a:p>
                      <a:pPr marL="228600" marR="0" indent="-22860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i="0" u="none" strike="noStrike" kern="1200" baseline="0" dirty="0" smtClean="0">
                          <a:solidFill>
                            <a:srgbClr val="FF0000"/>
                          </a:solidFill>
                          <a:latin typeface="Arial" panose="020B0604020202020204" pitchFamily="34" charset="0"/>
                          <a:ea typeface="+mn-ea"/>
                          <a:cs typeface="Arial" panose="020B0604020202020204" pitchFamily="34" charset="0"/>
                        </a:rPr>
                        <a:t>the role of magic in society; </a:t>
                      </a:r>
                    </a:p>
                    <a:p>
                      <a:pPr marL="228600" marR="0" indent="-22860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i="0" u="none" strike="noStrike" kern="1200" baseline="0" dirty="0" smtClean="0">
                          <a:solidFill>
                            <a:srgbClr val="FF0000"/>
                          </a:solidFill>
                          <a:latin typeface="Arial" panose="020B0604020202020204" pitchFamily="34" charset="0"/>
                          <a:ea typeface="+mn-ea"/>
                          <a:cs typeface="Arial" panose="020B0604020202020204" pitchFamily="34" charset="0"/>
                        </a:rPr>
                        <a:t>challenges to popular culture;</a:t>
                      </a:r>
                      <a:r>
                        <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rPr>
                        <a:t> </a:t>
                      </a:r>
                    </a:p>
                    <a:p>
                      <a:pPr marL="228600" marR="0" indent="-22860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i="0" u="none" strike="noStrike" kern="1200" baseline="0" dirty="0" smtClean="0">
                          <a:solidFill>
                            <a:srgbClr val="FF0000"/>
                          </a:solidFill>
                          <a:latin typeface="Arial" panose="020B0604020202020204" pitchFamily="34" charset="0"/>
                          <a:ea typeface="+mn-ea"/>
                          <a:cs typeface="Arial" panose="020B0604020202020204" pitchFamily="34" charset="0"/>
                        </a:rPr>
                        <a:t>religious change; </a:t>
                      </a:r>
                    </a:p>
                    <a:p>
                      <a:pPr marL="228600" marR="0" indent="-22860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i="0" u="none" strike="noStrike" kern="1200" baseline="0" dirty="0" smtClean="0">
                          <a:solidFill>
                            <a:srgbClr val="FF0000"/>
                          </a:solidFill>
                          <a:latin typeface="Arial" panose="020B0604020202020204" pitchFamily="34" charset="0"/>
                          <a:ea typeface="+mn-ea"/>
                          <a:cs typeface="Arial" panose="020B0604020202020204" pitchFamily="34" charset="0"/>
                        </a:rPr>
                        <a:t>political change; </a:t>
                      </a:r>
                    </a:p>
                    <a:p>
                      <a:pPr marL="228600" marR="0" indent="-22860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i="0" u="none" strike="noStrike" kern="1200" baseline="0" dirty="0" smtClean="0">
                          <a:solidFill>
                            <a:srgbClr val="FF0000"/>
                          </a:solidFill>
                          <a:latin typeface="Arial" panose="020B0604020202020204" pitchFamily="34" charset="0"/>
                          <a:ea typeface="+mn-ea"/>
                          <a:cs typeface="Arial" panose="020B0604020202020204" pitchFamily="34" charset="0"/>
                        </a:rPr>
                        <a:t>economic change</a:t>
                      </a:r>
                      <a:r>
                        <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rPr>
                        <a:t>; </a:t>
                      </a:r>
                    </a:p>
                    <a:p>
                      <a:pPr marL="228600" marR="0" indent="-22860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0" i="0" u="none" strike="noStrike" kern="1200" baseline="0" dirty="0" smtClean="0">
                          <a:solidFill>
                            <a:srgbClr val="FF0000"/>
                          </a:solidFill>
                          <a:latin typeface="Arial" panose="020B0604020202020204" pitchFamily="34" charset="0"/>
                          <a:ea typeface="+mn-ea"/>
                          <a:cs typeface="Arial" panose="020B0604020202020204" pitchFamily="34" charset="0"/>
                        </a:rPr>
                        <a:t>social control. </a:t>
                      </a:r>
                      <a:r>
                        <a:rPr lang="en-GB" sz="1100" b="0" i="0" u="none" strike="noStrike" kern="1200" baseline="0" dirty="0" smtClean="0">
                          <a:solidFill>
                            <a:schemeClr val="tx1"/>
                          </a:solidFill>
                          <a:latin typeface="Arial" panose="020B0604020202020204" pitchFamily="34" charset="0"/>
                          <a:ea typeface="+mn-ea"/>
                          <a:cs typeface="Arial" panose="020B0604020202020204" pitchFamily="34"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28600" indent="-228600" algn="l">
                        <a:buFont typeface="+mj-lt"/>
                        <a:buAutoNum type="arabicPeriod"/>
                      </a:pPr>
                      <a:r>
                        <a:rPr lang="en-GB" sz="1100" b="0" dirty="0" smtClean="0">
                          <a:solidFill>
                            <a:schemeClr val="tx1"/>
                          </a:solidFill>
                          <a:latin typeface="Arial" panose="020B0604020202020204" pitchFamily="34" charset="0"/>
                          <a:cs typeface="Arial" panose="020B0604020202020204" pitchFamily="34" charset="0"/>
                        </a:rPr>
                        <a:t>‘Consistently used as a means of social control by the authorities.’ How far do you agree with this view of the festival of misrule in the period?</a:t>
                      </a:r>
                      <a:r>
                        <a:rPr lang="en-GB" sz="1100" b="0" baseline="0" dirty="0" smtClean="0">
                          <a:solidFill>
                            <a:schemeClr val="tx1"/>
                          </a:solidFill>
                          <a:latin typeface="Arial" panose="020B0604020202020204" pitchFamily="34" charset="0"/>
                          <a:cs typeface="Arial" panose="020B0604020202020204" pitchFamily="34" charset="0"/>
                        </a:rPr>
                        <a:t> </a:t>
                      </a:r>
                      <a:r>
                        <a:rPr lang="en-GB" sz="1100" b="0" dirty="0" smtClean="0">
                          <a:solidFill>
                            <a:schemeClr val="tx1"/>
                          </a:solidFill>
                          <a:latin typeface="Arial" panose="020B0604020202020204" pitchFamily="34" charset="0"/>
                          <a:cs typeface="Arial" panose="020B0604020202020204" pitchFamily="34" charset="0"/>
                        </a:rPr>
                        <a:t>(25 marks)</a:t>
                      </a:r>
                    </a:p>
                    <a:p>
                      <a:pPr marL="228600" indent="-228600" algn="ctr">
                        <a:buFont typeface="+mj-lt"/>
                        <a:buNone/>
                      </a:pPr>
                      <a:r>
                        <a:rPr lang="en-GB" sz="1100" b="1" dirty="0" smtClean="0">
                          <a:solidFill>
                            <a:schemeClr val="tx1"/>
                          </a:solidFill>
                          <a:latin typeface="Arial" panose="020B0604020202020204" pitchFamily="34" charset="0"/>
                          <a:cs typeface="Arial" panose="020B0604020202020204" pitchFamily="34" charset="0"/>
                        </a:rPr>
                        <a:t>Other possible questions</a:t>
                      </a:r>
                    </a:p>
                    <a:p>
                      <a:pPr marL="228600" indent="-228600" algn="l">
                        <a:buFont typeface="+mj-lt"/>
                        <a:buAutoNum type="arabicPeriod" startAt="2"/>
                      </a:pPr>
                      <a:r>
                        <a:rPr lang="en-GB" sz="1100" b="0" dirty="0" smtClean="0">
                          <a:solidFill>
                            <a:schemeClr val="tx1"/>
                          </a:solidFill>
                          <a:latin typeface="Arial" panose="020B0604020202020204" pitchFamily="34" charset="0"/>
                          <a:cs typeface="Arial" panose="020B0604020202020204" pitchFamily="34" charset="0"/>
                        </a:rPr>
                        <a:t>‘Popular culture at the time of the Reformation did not exist in its own right. It was dependent on the culture of clerical and</a:t>
                      </a:r>
                      <a:r>
                        <a:rPr lang="en-GB" sz="1100" b="0" baseline="0" dirty="0" smtClean="0">
                          <a:solidFill>
                            <a:schemeClr val="tx1"/>
                          </a:solidFill>
                          <a:latin typeface="Arial" panose="020B0604020202020204" pitchFamily="34" charset="0"/>
                          <a:cs typeface="Arial" panose="020B0604020202020204" pitchFamily="34" charset="0"/>
                        </a:rPr>
                        <a:t> noble elites’. Discuss. </a:t>
                      </a:r>
                    </a:p>
                    <a:p>
                      <a:pPr marL="228600" indent="-228600" algn="l">
                        <a:buFont typeface="+mj-lt"/>
                        <a:buAutoNum type="arabicPeriod" startAt="2"/>
                      </a:pPr>
                      <a:r>
                        <a:rPr lang="en-GB" sz="1100" b="0" baseline="0" dirty="0" smtClean="0">
                          <a:solidFill>
                            <a:schemeClr val="tx1"/>
                          </a:solidFill>
                          <a:latin typeface="Arial" panose="020B0604020202020204" pitchFamily="34" charset="0"/>
                          <a:cs typeface="Arial" panose="020B0604020202020204" pitchFamily="34" charset="0"/>
                        </a:rPr>
                        <a:t>‘Popular culture was mainly shaped by the Church in the Early modern period?’ </a:t>
                      </a:r>
                      <a:r>
                        <a:rPr lang="en-GB" sz="1100" b="0" dirty="0" smtClean="0">
                          <a:solidFill>
                            <a:schemeClr val="tx1"/>
                          </a:solidFill>
                          <a:latin typeface="Arial" panose="020B0604020202020204" pitchFamily="34" charset="0"/>
                          <a:cs typeface="Arial" panose="020B0604020202020204" pitchFamily="34" charset="0"/>
                        </a:rPr>
                        <a:t>How far do you agree with this view of Early</a:t>
                      </a:r>
                      <a:r>
                        <a:rPr lang="en-GB" sz="1100" b="0" baseline="0" dirty="0" smtClean="0">
                          <a:solidFill>
                            <a:schemeClr val="tx1"/>
                          </a:solidFill>
                          <a:latin typeface="Arial" panose="020B0604020202020204" pitchFamily="34" charset="0"/>
                          <a:cs typeface="Arial" panose="020B0604020202020204" pitchFamily="34" charset="0"/>
                        </a:rPr>
                        <a:t> modern life?</a:t>
                      </a:r>
                    </a:p>
                    <a:p>
                      <a:pPr marL="228600" indent="-228600" algn="l">
                        <a:buFont typeface="+mj-lt"/>
                        <a:buAutoNum type="arabicPeriod" startAt="2"/>
                      </a:pPr>
                      <a:r>
                        <a:rPr lang="en-GB" sz="1100" b="0" baseline="0" dirty="0" smtClean="0">
                          <a:solidFill>
                            <a:schemeClr val="tx1"/>
                          </a:solidFill>
                          <a:latin typeface="Arial" panose="020B0604020202020204" pitchFamily="34" charset="0"/>
                          <a:cs typeface="Arial" panose="020B0604020202020204" pitchFamily="34" charset="0"/>
                        </a:rPr>
                        <a:t>‘The main characteristics of the role of women in Europe changed for the worse during this period’. Discuss.   </a:t>
                      </a:r>
                    </a:p>
                    <a:p>
                      <a:pPr marL="228600" indent="-228600" algn="l">
                        <a:buFont typeface="+mj-lt"/>
                        <a:buAutoNum type="arabicPeriod" startAt="2"/>
                      </a:pPr>
                      <a:r>
                        <a:rPr lang="en-GB" sz="1100" b="0" baseline="0" dirty="0" smtClean="0">
                          <a:solidFill>
                            <a:schemeClr val="tx1"/>
                          </a:solidFill>
                          <a:latin typeface="Arial" panose="020B0604020202020204" pitchFamily="34" charset="0"/>
                          <a:cs typeface="Arial" panose="020B0604020202020204" pitchFamily="34" charset="0"/>
                        </a:rPr>
                        <a:t>‘Popular culture could not escape control  by official religion.’ How far do you agree with this view of early Modern life?</a:t>
                      </a:r>
                    </a:p>
                    <a:p>
                      <a:pPr marL="228600" indent="-228600" algn="l">
                        <a:buFont typeface="+mj-lt"/>
                        <a:buAutoNum type="arabicPeriod" startAt="2"/>
                      </a:pPr>
                      <a:r>
                        <a:rPr lang="en-GB" sz="1100" b="0" baseline="0" dirty="0" smtClean="0">
                          <a:solidFill>
                            <a:schemeClr val="tx1"/>
                          </a:solidFill>
                          <a:latin typeface="Arial" panose="020B0604020202020204" pitchFamily="34" charset="0"/>
                          <a:cs typeface="Arial" panose="020B0604020202020204" pitchFamily="34" charset="0"/>
                        </a:rPr>
                        <a:t>‘The main purpose of popular culture was to express the identity of the community – and to control individuals who might be different and threaten that identity.’ How far do you agree with this view of Early modern life?</a:t>
                      </a:r>
                    </a:p>
                    <a:p>
                      <a:pPr marL="228600" indent="-228600" algn="l">
                        <a:buFont typeface="+mj-lt"/>
                        <a:buAutoNum type="arabicPeriod" startAt="2"/>
                      </a:pPr>
                      <a:r>
                        <a:rPr lang="en-GB" sz="1100" b="0" baseline="0" dirty="0" smtClean="0">
                          <a:solidFill>
                            <a:schemeClr val="tx1"/>
                          </a:solidFill>
                          <a:latin typeface="Arial" panose="020B0604020202020204" pitchFamily="34" charset="0"/>
                          <a:cs typeface="Arial" panose="020B0604020202020204" pitchFamily="34" charset="0"/>
                        </a:rPr>
                        <a:t>‘Popular culture consisted of ways of letting off steam. It kept society stable by acting as a safety valve.’ How far do you agree with this view of Early modern life?</a:t>
                      </a:r>
                    </a:p>
                    <a:p>
                      <a:pPr marL="228600" indent="-228600" algn="l">
                        <a:buFont typeface="+mj-lt"/>
                        <a:buAutoNum type="arabicPeriod" startAt="2"/>
                      </a:pPr>
                      <a:r>
                        <a:rPr lang="en-GB" sz="1100" b="0" baseline="0" dirty="0" smtClean="0">
                          <a:solidFill>
                            <a:schemeClr val="tx1"/>
                          </a:solidFill>
                          <a:latin typeface="Arial" panose="020B0604020202020204" pitchFamily="34" charset="0"/>
                          <a:cs typeface="Arial" panose="020B0604020202020204" pitchFamily="34" charset="0"/>
                        </a:rPr>
                        <a:t>‘Popular culture is, in many respects just another term for popular superstition.’ How far do you agree with this view of Early modern life?</a:t>
                      </a:r>
                      <a:endParaRPr lang="en-GB" sz="11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5" name="Rectangle 4"/>
          <p:cNvSpPr/>
          <p:nvPr/>
        </p:nvSpPr>
        <p:spPr>
          <a:xfrm>
            <a:off x="317500" y="381001"/>
            <a:ext cx="6350000" cy="276999"/>
          </a:xfrm>
          <a:prstGeom prst="rect">
            <a:avLst/>
          </a:prstGeom>
        </p:spPr>
        <p:txBody>
          <a:bodyPr wrap="square">
            <a:spAutoFit/>
          </a:bodyPr>
          <a:lstStyle/>
          <a:p>
            <a:pPr algn="ctr" defTabSz="685800">
              <a:defRPr/>
            </a:pPr>
            <a:r>
              <a:rPr lang="en-GB" sz="1200" b="1" dirty="0">
                <a:latin typeface="Arial" panose="020B0604020202020204" pitchFamily="34" charset="0"/>
                <a:cs typeface="Arial" panose="020B0604020202020204" pitchFamily="34" charset="0"/>
              </a:rPr>
              <a:t>Thematic Study: Popular Culture and the </a:t>
            </a:r>
            <a:r>
              <a:rPr lang="en-GB" sz="1200" b="1" dirty="0" err="1">
                <a:latin typeface="Arial" panose="020B0604020202020204" pitchFamily="34" charset="0"/>
                <a:cs typeface="Arial" panose="020B0604020202020204" pitchFamily="34" charset="0"/>
              </a:rPr>
              <a:t>Witchcraze</a:t>
            </a:r>
            <a:r>
              <a:rPr lang="en-GB" sz="1200" b="1" dirty="0">
                <a:latin typeface="Arial" panose="020B0604020202020204" pitchFamily="34" charset="0"/>
                <a:cs typeface="Arial" panose="020B0604020202020204" pitchFamily="34" charset="0"/>
              </a:rPr>
              <a:t> of the 16th and 17th Centuries </a:t>
            </a:r>
            <a:endParaRPr lang="en-GB" sz="1200" dirty="0">
              <a:latin typeface="Arial" panose="020B0604020202020204" pitchFamily="34" charset="0"/>
              <a:cs typeface="Arial" panose="020B0604020202020204" pitchFamily="34" charset="0"/>
            </a:endParaRPr>
          </a:p>
        </p:txBody>
      </p:sp>
      <p:sp>
        <p:nvSpPr>
          <p:cNvPr id="6" name="TextBox 5"/>
          <p:cNvSpPr txBox="1"/>
          <p:nvPr/>
        </p:nvSpPr>
        <p:spPr>
          <a:xfrm>
            <a:off x="95536" y="6322572"/>
            <a:ext cx="6667500" cy="3308598"/>
          </a:xfrm>
          <a:prstGeom prst="rect">
            <a:avLst/>
          </a:prstGeom>
          <a:noFill/>
        </p:spPr>
        <p:txBody>
          <a:bodyPr wrap="square" rtlCol="0">
            <a:spAutoFit/>
          </a:bodyPr>
          <a:lstStyle/>
          <a:p>
            <a:pPr algn="ctr"/>
            <a:r>
              <a:rPr lang="en-GB" sz="1100" b="1" dirty="0">
                <a:latin typeface="Arial" panose="020B0604020202020204" pitchFamily="34" charset="0"/>
                <a:cs typeface="Arial" panose="020B0604020202020204" pitchFamily="34" charset="0"/>
              </a:rPr>
              <a:t>Introduction: popular culture and shifting historical perspectives</a:t>
            </a:r>
          </a:p>
          <a:p>
            <a:pPr algn="ctr"/>
            <a:endParaRPr lang="en-GB" sz="1100" dirty="0">
              <a:latin typeface="Arial" panose="020B0604020202020204" pitchFamily="34" charset="0"/>
              <a:cs typeface="Arial" panose="020B0604020202020204" pitchFamily="34" charset="0"/>
            </a:endParaRPr>
          </a:p>
          <a:p>
            <a:pPr algn="just"/>
            <a:r>
              <a:rPr lang="en-GB" sz="1100" dirty="0">
                <a:latin typeface="Arial" panose="020B0604020202020204" pitchFamily="34" charset="0"/>
                <a:cs typeface="Arial" panose="020B0604020202020204" pitchFamily="34" charset="0"/>
              </a:rPr>
              <a:t>Since the eighteenth century there has been academic interest in folklore but customs, rituals or tales of the past were then studied for their romantic or cultural value, or even for their quaintness, rather than to understand their original meaning. Since the twentieth century, however, historians have begun to examine popular culture as means of understanding past ways of thought.  Some historians remain sceptical as they argue that it is the material conditions of life that really matter. Nevertheless, it has been through taking the lead from anthropologists that many historians have steered towards the beliefs, values, and ideas held by ordinary people in the past.</a:t>
            </a:r>
          </a:p>
          <a:p>
            <a:pPr algn="just"/>
            <a:endParaRPr lang="en-GB" sz="1100" dirty="0">
              <a:latin typeface="Arial" panose="020B0604020202020204" pitchFamily="34" charset="0"/>
              <a:cs typeface="Arial" panose="020B0604020202020204" pitchFamily="34" charset="0"/>
            </a:endParaRPr>
          </a:p>
          <a:p>
            <a:pPr algn="just"/>
            <a:r>
              <a:rPr lang="en-GB" sz="1100" dirty="0">
                <a:latin typeface="Arial" panose="020B0604020202020204" pitchFamily="34" charset="0"/>
                <a:cs typeface="Arial" panose="020B0604020202020204" pitchFamily="34" charset="0"/>
              </a:rPr>
              <a:t>These approaches which consider the ways in which people thought in the past are known as ‘</a:t>
            </a:r>
            <a:r>
              <a:rPr lang="en-GB" sz="1100" b="1" i="1" dirty="0" err="1"/>
              <a:t>mentalités</a:t>
            </a:r>
            <a:r>
              <a:rPr lang="en-GB" sz="1100" dirty="0">
                <a:latin typeface="Arial" panose="020B0604020202020204" pitchFamily="34" charset="0"/>
                <a:cs typeface="Arial" panose="020B0604020202020204" pitchFamily="34" charset="0"/>
              </a:rPr>
              <a:t>’ which tell us about people’s values in the past, how they are related to religion, nature and each other. The study of ‘</a:t>
            </a:r>
            <a:r>
              <a:rPr lang="en-GB" sz="1100" b="1" i="1" dirty="0" err="1"/>
              <a:t>mentalités</a:t>
            </a:r>
            <a:r>
              <a:rPr lang="en-GB" sz="1100" dirty="0">
                <a:latin typeface="Arial" panose="020B0604020202020204" pitchFamily="34" charset="0"/>
                <a:cs typeface="Arial" panose="020B0604020202020204" pitchFamily="34" charset="0"/>
              </a:rPr>
              <a:t>’ is also connected with the rituals that gave communities a sense of identity; this might be in terms of the more solemn, or even more riotously celebratory. It was through the force of custom that communities often policed the activity of individuals. This policing could be directed at:</a:t>
            </a:r>
          </a:p>
          <a:p>
            <a:pPr marL="171450" indent="-171450" algn="just">
              <a:buFont typeface="Arial" panose="020B0604020202020204" pitchFamily="34" charset="0"/>
              <a:buChar char="•"/>
            </a:pPr>
            <a:r>
              <a:rPr lang="en-GB" sz="1100" dirty="0">
                <a:latin typeface="Arial" panose="020B0604020202020204" pitchFamily="34" charset="0"/>
                <a:cs typeface="Arial" panose="020B0604020202020204" pitchFamily="34" charset="0"/>
              </a:rPr>
              <a:t>gender and the different roles assigned to women and to men.</a:t>
            </a:r>
          </a:p>
          <a:p>
            <a:pPr marL="171450" indent="-171450" algn="just">
              <a:buFont typeface="Arial" panose="020B0604020202020204" pitchFamily="34" charset="0"/>
              <a:buChar char="•"/>
            </a:pPr>
            <a:r>
              <a:rPr lang="en-GB" sz="1100" dirty="0">
                <a:latin typeface="Arial" panose="020B0604020202020204" pitchFamily="34" charset="0"/>
                <a:cs typeface="Arial" panose="020B0604020202020204" pitchFamily="34" charset="0"/>
              </a:rPr>
              <a:t>Sexuality.</a:t>
            </a:r>
          </a:p>
          <a:p>
            <a:pPr marL="171450" indent="-171450" algn="just">
              <a:buFont typeface="Arial" panose="020B0604020202020204" pitchFamily="34" charset="0"/>
              <a:buChar char="•"/>
            </a:pPr>
            <a:endParaRPr lang="en-GB"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12511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5100" y="644487"/>
            <a:ext cx="6451600" cy="2462213"/>
          </a:xfrm>
          <a:prstGeom prst="rect">
            <a:avLst/>
          </a:prstGeom>
        </p:spPr>
        <p:txBody>
          <a:bodyPr wrap="square">
            <a:spAutoFit/>
          </a:bodyPr>
          <a:lstStyle/>
          <a:p>
            <a:pPr marL="171450" indent="-171450" algn="just" defTabSz="685800">
              <a:buFont typeface="Arial" panose="020B0604020202020204" pitchFamily="34" charset="0"/>
              <a:buChar char="•"/>
              <a:defRPr/>
            </a:pPr>
            <a:r>
              <a:rPr lang="en-GB" sz="1100" dirty="0">
                <a:solidFill>
                  <a:prstClr val="black"/>
                </a:solidFill>
                <a:latin typeface="Arial" panose="020B0604020202020204" pitchFamily="34" charset="0"/>
                <a:cs typeface="Arial" panose="020B0604020202020204" pitchFamily="34" charset="0"/>
              </a:rPr>
              <a:t>In 1613, Pierre de Lancre, who had burnt about 80 people for witchcraft for in the French-Spanish border region, expressed the view that the progress of witchcraft  in that area was now unstoppable, and that the sect of witches had infiltrated itself into the Basque population at large.</a:t>
            </a:r>
          </a:p>
          <a:p>
            <a:pPr marL="171450" indent="-171450" algn="just" defTabSz="685800">
              <a:buFont typeface="Arial" panose="020B0604020202020204" pitchFamily="34" charset="0"/>
              <a:buChar char="•"/>
              <a:defRPr/>
            </a:pPr>
            <a:r>
              <a:rPr lang="en-GB" sz="1100" dirty="0">
                <a:solidFill>
                  <a:prstClr val="black"/>
                </a:solidFill>
                <a:latin typeface="Arial" panose="020B0604020202020204" pitchFamily="34" charset="0"/>
                <a:cs typeface="Arial" panose="020B0604020202020204" pitchFamily="34" charset="0"/>
              </a:rPr>
              <a:t>In 1580, Jean Bodin, one of the most formidable intellects of his day, had declared that sorcerers were driven by a veritable ‘demonmania’ to run after devils and do their bidding. Such crimes, he believed, which were both atrocious and widespread, needed to be energetically met with the  most grievous of punishments.</a:t>
            </a:r>
          </a:p>
          <a:p>
            <a:pPr marL="171450" indent="-171450" algn="just" defTabSz="685800">
              <a:buFont typeface="Arial" panose="020B0604020202020204" pitchFamily="34" charset="0"/>
              <a:buChar char="•"/>
              <a:defRPr/>
            </a:pPr>
            <a:endParaRPr lang="en-GB" sz="1100" dirty="0">
              <a:solidFill>
                <a:prstClr val="black"/>
              </a:solidFill>
              <a:latin typeface="Arial" panose="020B0604020202020204" pitchFamily="34" charset="0"/>
              <a:cs typeface="Arial" panose="020B0604020202020204" pitchFamily="34" charset="0"/>
            </a:endParaRPr>
          </a:p>
          <a:p>
            <a:pPr marL="171450" indent="-171450" algn="just" defTabSz="685800">
              <a:buFont typeface="Arial" panose="020B0604020202020204" pitchFamily="34" charset="0"/>
              <a:buChar char="•"/>
              <a:defRPr/>
            </a:pPr>
            <a:endParaRPr lang="en-GB" sz="1100" dirty="0">
              <a:solidFill>
                <a:prstClr val="black"/>
              </a:solidFill>
              <a:latin typeface="Arial" panose="020B0604020202020204" pitchFamily="34" charset="0"/>
              <a:cs typeface="Arial" panose="020B0604020202020204" pitchFamily="34" charset="0"/>
            </a:endParaRPr>
          </a:p>
          <a:p>
            <a:pPr marL="171450" indent="-171450" algn="just" defTabSz="685800">
              <a:buFont typeface="Arial" panose="020B0604020202020204" pitchFamily="34" charset="0"/>
              <a:buChar char="•"/>
              <a:defRPr/>
            </a:pPr>
            <a:endParaRPr lang="en-GB" sz="1100" dirty="0">
              <a:solidFill>
                <a:prstClr val="black"/>
              </a:solidFill>
              <a:latin typeface="Arial" panose="020B0604020202020204" pitchFamily="34" charset="0"/>
              <a:cs typeface="Arial" panose="020B0604020202020204" pitchFamily="34" charset="0"/>
            </a:endParaRPr>
          </a:p>
          <a:p>
            <a:pPr algn="just" defTabSz="685800">
              <a:defRPr/>
            </a:pPr>
            <a:r>
              <a:rPr lang="en-GB" sz="1100" b="1" dirty="0">
                <a:solidFill>
                  <a:prstClr val="black"/>
                </a:solidFill>
                <a:latin typeface="Arial" panose="020B0604020202020204" pitchFamily="34" charset="0"/>
                <a:cs typeface="Arial" panose="020B0604020202020204" pitchFamily="34" charset="0"/>
              </a:rPr>
              <a:t>Key words and terms</a:t>
            </a:r>
          </a:p>
          <a:p>
            <a:pPr marL="171450" indent="-171450" algn="just" defTabSz="685800">
              <a:buFont typeface="Arial" panose="020B0604020202020204" pitchFamily="34" charset="0"/>
              <a:buChar char="•"/>
              <a:defRPr/>
            </a:pPr>
            <a:r>
              <a:rPr lang="en-GB" sz="1100" b="1" dirty="0">
                <a:solidFill>
                  <a:prstClr val="black"/>
                </a:solidFill>
                <a:latin typeface="Arial" panose="020B0604020202020204" pitchFamily="34" charset="0"/>
                <a:cs typeface="Arial" panose="020B0604020202020204" pitchFamily="34" charset="0"/>
              </a:rPr>
              <a:t>Agrarian: </a:t>
            </a:r>
            <a:r>
              <a:rPr lang="en-GB" sz="1100" dirty="0">
                <a:solidFill>
                  <a:prstClr val="black"/>
                </a:solidFill>
                <a:latin typeface="Arial" panose="020B0604020202020204" pitchFamily="34" charset="0"/>
                <a:cs typeface="Arial" panose="020B0604020202020204" pitchFamily="34" charset="0"/>
              </a:rPr>
              <a:t>agricultural/ rural</a:t>
            </a:r>
          </a:p>
          <a:p>
            <a:pPr marL="171450" indent="-171450" algn="just" defTabSz="685800">
              <a:buFont typeface="Arial" panose="020B0604020202020204" pitchFamily="34" charset="0"/>
              <a:buChar char="•"/>
              <a:defRPr/>
            </a:pPr>
            <a:r>
              <a:rPr lang="en-GB" sz="1100" b="1" dirty="0">
                <a:solidFill>
                  <a:prstClr val="black"/>
                </a:solidFill>
                <a:latin typeface="Arial" panose="020B0604020202020204" pitchFamily="34" charset="0"/>
                <a:cs typeface="Arial" panose="020B0604020202020204" pitchFamily="34" charset="0"/>
              </a:rPr>
              <a:t>Social ostracism: </a:t>
            </a:r>
            <a:r>
              <a:rPr lang="en-GB" sz="1100" dirty="0">
                <a:solidFill>
                  <a:prstClr val="black"/>
                </a:solidFill>
                <a:latin typeface="Arial" panose="020B0604020202020204" pitchFamily="34" charset="0"/>
                <a:cs typeface="Arial" panose="020B0604020202020204" pitchFamily="34" charset="0"/>
              </a:rPr>
              <a:t>being socially isolated within, and by, a community.</a:t>
            </a:r>
          </a:p>
          <a:p>
            <a:pPr marL="171450" indent="-171450" algn="just" defTabSz="685800">
              <a:buFont typeface="Arial" panose="020B0604020202020204" pitchFamily="34" charset="0"/>
              <a:buChar char="•"/>
              <a:defRPr/>
            </a:pPr>
            <a:r>
              <a:rPr lang="en-GB" sz="1100" b="1" dirty="0">
                <a:solidFill>
                  <a:prstClr val="black"/>
                </a:solidFill>
                <a:latin typeface="Arial" panose="020B0604020202020204" pitchFamily="34" charset="0"/>
                <a:cs typeface="Arial" panose="020B0604020202020204" pitchFamily="34" charset="0"/>
              </a:rPr>
              <a:t>Occult: </a:t>
            </a:r>
          </a:p>
        </p:txBody>
      </p:sp>
    </p:spTree>
    <p:extLst>
      <p:ext uri="{BB962C8B-B14F-4D97-AF65-F5344CB8AC3E}">
        <p14:creationId xmlns:p14="http://schemas.microsoft.com/office/powerpoint/2010/main" val="24609819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434" y="405790"/>
            <a:ext cx="6762466" cy="8894743"/>
          </a:xfrm>
          <a:prstGeom prst="rect">
            <a:avLst/>
          </a:prstGeom>
        </p:spPr>
        <p:txBody>
          <a:bodyPr wrap="square">
            <a:spAutoFit/>
          </a:bodyPr>
          <a:lstStyle/>
          <a:p>
            <a:pPr marL="228600" indent="-228600" algn="ctr" defTabSz="685800">
              <a:defRPr/>
            </a:pPr>
            <a:r>
              <a:rPr lang="en-GB" sz="1100" b="1" dirty="0">
                <a:latin typeface="Arial" panose="020B0604020202020204" pitchFamily="34" charset="0"/>
                <a:cs typeface="Arial" panose="020B0604020202020204" pitchFamily="34" charset="0"/>
              </a:rPr>
              <a:t>The role of magic in society</a:t>
            </a:r>
          </a:p>
          <a:p>
            <a:pPr defTabSz="685800">
              <a:defRPr/>
            </a:pPr>
            <a:endParaRPr lang="en-GB" sz="1100" dirty="0">
              <a:latin typeface="Arial" panose="020B0604020202020204" pitchFamily="34" charset="0"/>
              <a:cs typeface="Arial" panose="020B0604020202020204" pitchFamily="34" charset="0"/>
            </a:endParaRPr>
          </a:p>
          <a:p>
            <a:pPr marL="228600" indent="-228600" defTabSz="685800">
              <a:defRPr/>
            </a:pPr>
            <a:r>
              <a:rPr lang="en-GB" sz="1100" b="1" dirty="0">
                <a:latin typeface="Arial" panose="020B0604020202020204" pitchFamily="34" charset="0"/>
                <a:cs typeface="Arial" panose="020B0604020202020204" pitchFamily="34" charset="0"/>
              </a:rPr>
              <a:t>What was magic?</a:t>
            </a:r>
          </a:p>
          <a:p>
            <a:pPr marL="228600" indent="-228600" defTabSz="685800">
              <a:buFont typeface="Arial" pitchFamily="34" charset="0"/>
              <a:buChar char="•"/>
              <a:defRPr/>
            </a:pPr>
            <a:r>
              <a:rPr lang="en-GB" sz="1100" b="1" dirty="0">
                <a:latin typeface="Arial" panose="020B0604020202020204" pitchFamily="34" charset="0"/>
                <a:cs typeface="Arial" panose="020B0604020202020204" pitchFamily="34" charset="0"/>
              </a:rPr>
              <a:t>To understand what magic was </a:t>
            </a:r>
            <a:r>
              <a:rPr lang="en-GB" sz="1100" dirty="0">
                <a:latin typeface="Arial" panose="020B0604020202020204" pitchFamily="34" charset="0"/>
                <a:cs typeface="Arial" panose="020B0604020202020204" pitchFamily="34" charset="0"/>
              </a:rPr>
              <a:t>and the role that it played in the lives of people requires overcoming modern rationalism and accepting that ideas which seem ludicrous to us made considerable sense to our ancestors. There is also the matter to understand that the lines between religion, science and magic were blurred in many instances within the understanding of the medieval and early modern mind. By the mid sixteenth century Protestant thinking was insistent that magical beliefs should be pared away from true religion. Sometimes these divisions were not always clear, but the two were distinct in function; hence perhaps explaining why magical ideas existed within popular culture before the Reformation, and persisted beyond it for longer than many protestant clerics would have chosen.  People could attempt to contact God through prayer, but their attempts were </a:t>
            </a:r>
            <a:r>
              <a:rPr lang="en-GB" sz="1100" dirty="0" err="1">
                <a:latin typeface="Arial" panose="020B0604020202020204" pitchFamily="34" charset="0"/>
                <a:cs typeface="Arial" panose="020B0604020202020204" pitchFamily="34" charset="0"/>
              </a:rPr>
              <a:t>supplicatory</a:t>
            </a:r>
            <a:r>
              <a:rPr lang="en-GB" sz="1100" dirty="0">
                <a:latin typeface="Arial" panose="020B0604020202020204" pitchFamily="34" charset="0"/>
                <a:cs typeface="Arial" panose="020B0604020202020204" pitchFamily="34" charset="0"/>
              </a:rPr>
              <a:t> as God could not be persuaded or coerced. Magic, conversely, was about the control and use of mystic forces. Men and women have always wanted to control their environment. Unable to do so themselves they would defer to experts apparently qualified by a special knowledge of how the world works. These experts were the cunning men or women (or the magician)</a:t>
            </a:r>
          </a:p>
          <a:p>
            <a:pPr marL="228600" indent="-228600" defTabSz="685800">
              <a:defRPr/>
            </a:pPr>
            <a:endParaRPr lang="en-GB" sz="1100" dirty="0">
              <a:latin typeface="Arial" panose="020B0604020202020204" pitchFamily="34" charset="0"/>
              <a:cs typeface="Arial" panose="020B0604020202020204" pitchFamily="34" charset="0"/>
            </a:endParaRPr>
          </a:p>
          <a:p>
            <a:pPr marL="228600" indent="-228600" defTabSz="685800">
              <a:buFont typeface="Arial" pitchFamily="34" charset="0"/>
              <a:buChar char="•"/>
              <a:defRPr/>
            </a:pPr>
            <a:r>
              <a:rPr lang="en-GB" sz="1100" b="1" dirty="0">
                <a:latin typeface="Arial" panose="020B0604020202020204" pitchFamily="34" charset="0"/>
                <a:cs typeface="Arial" panose="020B0604020202020204" pitchFamily="34" charset="0"/>
              </a:rPr>
              <a:t>The cunning man/ woman/ magician </a:t>
            </a:r>
            <a:r>
              <a:rPr lang="en-GB" sz="1100" dirty="0">
                <a:latin typeface="Arial" panose="020B0604020202020204" pitchFamily="34" charset="0"/>
                <a:cs typeface="Arial" panose="020B0604020202020204" pitchFamily="34" charset="0"/>
              </a:rPr>
              <a:t>understood these mystic forces and the remainder of the natural world of which they were a part. They exercised control over these forces as a result of their understanding. The power of the magician was thought divided in to two parts in England was instrumental insofar sit was directed towards specific ends, which might bring positive changes (for example turning base metal into gold) or simply protection (charms against witchcraft). </a:t>
            </a:r>
          </a:p>
          <a:p>
            <a:pPr marL="228600" indent="-228600" defTabSz="685800">
              <a:buFont typeface="Arial" pitchFamily="34" charset="0"/>
              <a:buChar char="•"/>
              <a:defRPr/>
            </a:pPr>
            <a:endParaRPr lang="en-GB" sz="1100" dirty="0">
              <a:latin typeface="Arial" panose="020B0604020202020204" pitchFamily="34" charset="0"/>
              <a:cs typeface="Arial" panose="020B0604020202020204" pitchFamily="34" charset="0"/>
            </a:endParaRPr>
          </a:p>
          <a:p>
            <a:pPr marL="228600" indent="-228600" defTabSz="685800">
              <a:defRPr/>
            </a:pPr>
            <a:r>
              <a:rPr lang="en-GB" sz="1100" b="1" dirty="0">
                <a:latin typeface="Arial" panose="020B0604020202020204" pitchFamily="34" charset="0"/>
                <a:cs typeface="Arial" panose="020B0604020202020204" pitchFamily="34" charset="0"/>
              </a:rPr>
              <a:t>The old belief systems and the purpose of magic in England</a:t>
            </a:r>
          </a:p>
          <a:p>
            <a:pPr marL="228600" indent="-228600" defTabSz="685800">
              <a:buFont typeface="Arial" pitchFamily="34" charset="0"/>
              <a:buChar char="•"/>
              <a:defRPr/>
            </a:pPr>
            <a:r>
              <a:rPr lang="en-GB" sz="1100" b="1" dirty="0">
                <a:latin typeface="Arial" panose="020B0604020202020204" pitchFamily="34" charset="0"/>
                <a:cs typeface="Arial" panose="020B0604020202020204" pitchFamily="34" charset="0"/>
              </a:rPr>
              <a:t>Magical acts and beliefs were not simply isolated phenomena</a:t>
            </a:r>
            <a:r>
              <a:rPr lang="en-GB" sz="1100" dirty="0">
                <a:latin typeface="Arial" panose="020B0604020202020204" pitchFamily="34" charset="0"/>
                <a:cs typeface="Arial" panose="020B0604020202020204" pitchFamily="34" charset="0"/>
              </a:rPr>
              <a:t>. At all levels magic was integrated into a wider belief system which is where the difficulty lies in dividing the magical from the scientific. The dominant system of scientific thought in the early sixteenth century was bound up in ideas of </a:t>
            </a:r>
            <a:r>
              <a:rPr lang="en-GB" sz="1100" dirty="0" err="1">
                <a:latin typeface="Arial" panose="020B0604020202020204" pitchFamily="34" charset="0"/>
                <a:cs typeface="Arial" panose="020B0604020202020204" pitchFamily="34" charset="0"/>
              </a:rPr>
              <a:t>Aristotelianism</a:t>
            </a:r>
            <a:r>
              <a:rPr lang="en-GB" sz="1100" dirty="0">
                <a:latin typeface="Arial" panose="020B0604020202020204" pitchFamily="34" charset="0"/>
                <a:cs typeface="Arial" panose="020B0604020202020204" pitchFamily="34" charset="0"/>
              </a:rPr>
              <a:t>.  As the name suggests this owed most to the thinking of Aristotle, but it also incorporated the ideas of other classical thinkers, notably those of Galen in medicine and Ptolemy in astronomy. </a:t>
            </a:r>
          </a:p>
          <a:p>
            <a:pPr marL="228600" indent="-228600" defTabSz="685800">
              <a:buFont typeface="Arial" pitchFamily="34" charset="0"/>
              <a:buChar char="•"/>
              <a:defRPr/>
            </a:pPr>
            <a:r>
              <a:rPr lang="en-GB" sz="1100" b="1" dirty="0">
                <a:latin typeface="Arial" panose="020B0604020202020204" pitchFamily="34" charset="0"/>
                <a:cs typeface="Arial" panose="020B0604020202020204" pitchFamily="34" charset="0"/>
              </a:rPr>
              <a:t>Magic was often used for healing</a:t>
            </a:r>
            <a:r>
              <a:rPr lang="en-GB" sz="1100" dirty="0">
                <a:latin typeface="Arial" panose="020B0604020202020204" pitchFamily="34" charset="0"/>
                <a:cs typeface="Arial" panose="020B0604020202020204" pitchFamily="34" charset="0"/>
              </a:rPr>
              <a:t>. It was a jumble of herbal spices and incomprehensible incantations were available for the treatment of every problem. One Elizabethan wizard would cure the toothache by writing down on a piece of paper the names of the spirits he identified as causing the malady, whisper some spells (all the more powerful because it was secret) and then burn the paper. Many healer used touch as part of the cure. One particularly macabre example is the lifting up of the sufferers from goitre (caused by iodine deficiency)  to be touched by the hand of a freshly hanged man. An example of  great political importance was the touching of the King’s evil, the power supposedly granted to both the kings of France and England, to cure scrofula (a skin disease) by the laying on of hands. This apparently supernatural gift bolstered monarchical authority. </a:t>
            </a:r>
            <a:endParaRPr lang="en-GB" sz="1100" dirty="0">
              <a:latin typeface="Arial" panose="020B0604020202020204" pitchFamily="34" charset="0"/>
              <a:cs typeface="Arial" panose="020B0604020202020204" pitchFamily="34" charset="0"/>
            </a:endParaRPr>
          </a:p>
          <a:p>
            <a:pPr marL="228600" indent="-228600" defTabSz="685800">
              <a:buFont typeface="Arial" pitchFamily="34" charset="0"/>
              <a:buChar char="•"/>
              <a:defRPr/>
            </a:pPr>
            <a:endParaRPr lang="en-GB" sz="1100" dirty="0">
              <a:latin typeface="Arial" panose="020B0604020202020204" pitchFamily="34" charset="0"/>
              <a:cs typeface="Arial" panose="020B0604020202020204" pitchFamily="34" charset="0"/>
            </a:endParaRPr>
          </a:p>
          <a:p>
            <a:pPr defTabSz="685800">
              <a:defRPr/>
            </a:pPr>
            <a:r>
              <a:rPr lang="en-GB" sz="1100" b="1" dirty="0">
                <a:latin typeface="Arial" panose="020B0604020202020204" pitchFamily="34" charset="0"/>
                <a:cs typeface="Arial" panose="020B0604020202020204" pitchFamily="34" charset="0"/>
              </a:rPr>
              <a:t>Witchcraft and Sorcery: differences </a:t>
            </a:r>
          </a:p>
          <a:p>
            <a:pPr marL="171450" indent="-171450" defTabSz="685800">
              <a:buFont typeface="Arial" panose="020B0604020202020204" pitchFamily="34" charset="0"/>
              <a:buChar char="•"/>
              <a:defRPr/>
            </a:pPr>
            <a:r>
              <a:rPr lang="en-GB" sz="1100" dirty="0">
                <a:latin typeface="Arial" panose="020B0604020202020204" pitchFamily="34" charset="0"/>
                <a:cs typeface="Arial" panose="020B0604020202020204" pitchFamily="34" charset="0"/>
              </a:rPr>
              <a:t>Witchcraft and sorcery are clearly closely related in that both involve occult causality – that is, they are taken to operate not through the familiar cause and effect mechanisms of everyday life, but through certain hidden, mystical means. Many anthropologists argue that there is a difference between witchcraft and sorcery.</a:t>
            </a:r>
          </a:p>
          <a:p>
            <a:pPr marL="171450" indent="-171450" defTabSz="685800">
              <a:buFont typeface="Arial" panose="020B0604020202020204" pitchFamily="34" charset="0"/>
              <a:buChar char="•"/>
              <a:defRPr/>
            </a:pPr>
            <a:r>
              <a:rPr lang="en-GB" sz="1100" dirty="0">
                <a:latin typeface="Arial" panose="020B0604020202020204" pitchFamily="34" charset="0"/>
                <a:cs typeface="Arial" panose="020B0604020202020204" pitchFamily="34" charset="0"/>
              </a:rPr>
              <a:t>W</a:t>
            </a:r>
            <a:r>
              <a:rPr lang="en-GB" sz="1100" dirty="0">
                <a:latin typeface="Arial" panose="020B0604020202020204" pitchFamily="34" charset="0"/>
                <a:cs typeface="Arial" panose="020B0604020202020204" pitchFamily="34" charset="0"/>
              </a:rPr>
              <a:t>itchcraft is an internal power that some people possess. Witchcraft might be qualified as a set of powers which are inborn to the individual, or something that they  inherit.  Witches   can harm other human beings, their animals or crops, without performing any special acts. They can cause </a:t>
            </a:r>
            <a:r>
              <a:rPr lang="en-GB" sz="1100" dirty="0" err="1">
                <a:latin typeface="Arial" panose="020B0604020202020204" pitchFamily="34" charset="0"/>
                <a:cs typeface="Arial" panose="020B0604020202020204" pitchFamily="34" charset="0"/>
              </a:rPr>
              <a:t>damamge</a:t>
            </a:r>
            <a:r>
              <a:rPr lang="en-GB" sz="1100" dirty="0">
                <a:latin typeface="Arial" panose="020B0604020202020204" pitchFamily="34" charset="0"/>
                <a:cs typeface="Arial" panose="020B0604020202020204" pitchFamily="34" charset="0"/>
              </a:rPr>
              <a:t> merely by a look or a malicious thought, and sometimes may even do so involuntarily. </a:t>
            </a:r>
          </a:p>
          <a:p>
            <a:pPr marL="171450" indent="-171450" defTabSz="685800">
              <a:buFont typeface="Arial" panose="020B0604020202020204" pitchFamily="34" charset="0"/>
              <a:buChar char="•"/>
              <a:defRPr/>
            </a:pPr>
            <a:endParaRPr lang="en-GB" sz="1100" dirty="0">
              <a:latin typeface="Arial" panose="020B0604020202020204" pitchFamily="34" charset="0"/>
              <a:cs typeface="Arial" panose="020B0604020202020204" pitchFamily="34" charset="0"/>
            </a:endParaRPr>
          </a:p>
          <a:p>
            <a:pPr defTabSz="685800">
              <a:defRPr/>
            </a:pPr>
            <a:r>
              <a:rPr lang="en-GB" sz="1100" b="1" dirty="0">
                <a:latin typeface="Arial" panose="020B0604020202020204" pitchFamily="34" charset="0"/>
                <a:cs typeface="Arial" panose="020B0604020202020204" pitchFamily="34" charset="0"/>
              </a:rPr>
              <a:t>Key words and terms</a:t>
            </a:r>
          </a:p>
          <a:p>
            <a:pPr marL="171450" indent="-171450" defTabSz="685800">
              <a:buFont typeface="Arial" panose="020B0604020202020204" pitchFamily="34" charset="0"/>
              <a:buChar char="•"/>
              <a:defRPr/>
            </a:pPr>
            <a:r>
              <a:rPr lang="en-GB" sz="1100" b="1" dirty="0">
                <a:latin typeface="Arial" panose="020B0604020202020204" pitchFamily="34" charset="0"/>
                <a:cs typeface="Arial" panose="020B0604020202020204" pitchFamily="34" charset="0"/>
              </a:rPr>
              <a:t>Anthropologist:</a:t>
            </a:r>
          </a:p>
        </p:txBody>
      </p:sp>
    </p:spTree>
    <p:extLst>
      <p:ext uri="{BB962C8B-B14F-4D97-AF65-F5344CB8AC3E}">
        <p14:creationId xmlns:p14="http://schemas.microsoft.com/office/powerpoint/2010/main" val="5982580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500" y="424934"/>
            <a:ext cx="6718300" cy="9064020"/>
          </a:xfrm>
          <a:prstGeom prst="rect">
            <a:avLst/>
          </a:prstGeom>
        </p:spPr>
        <p:txBody>
          <a:bodyPr wrap="square">
            <a:spAutoFit/>
          </a:bodyPr>
          <a:lstStyle/>
          <a:p>
            <a:pPr marL="228600" indent="-228600" algn="ctr" defTabSz="685800">
              <a:defRPr/>
            </a:pPr>
            <a:r>
              <a:rPr lang="en-GB" sz="1100" b="1" dirty="0">
                <a:latin typeface="Arial" panose="020B0604020202020204" pitchFamily="34" charset="0"/>
                <a:cs typeface="Arial" panose="020B0604020202020204" pitchFamily="34" charset="0"/>
              </a:rPr>
              <a:t>The role of magic in </a:t>
            </a:r>
            <a:r>
              <a:rPr lang="en-GB" sz="1100" b="1" dirty="0">
                <a:latin typeface="Arial" panose="020B0604020202020204" pitchFamily="34" charset="0"/>
                <a:cs typeface="Arial" panose="020B0604020202020204" pitchFamily="34" charset="0"/>
              </a:rPr>
              <a:t>society</a:t>
            </a:r>
            <a:endParaRPr lang="en-GB" sz="1100" b="1" dirty="0">
              <a:latin typeface="Arial" panose="020B0604020202020204" pitchFamily="34" charset="0"/>
              <a:cs typeface="Arial" panose="020B0604020202020204" pitchFamily="34" charset="0"/>
            </a:endParaRPr>
          </a:p>
          <a:p>
            <a:pPr marL="228600" indent="-228600" algn="just" defTabSz="685800">
              <a:buFont typeface="Arial" panose="020B0604020202020204" pitchFamily="34" charset="0"/>
              <a:buChar char="•"/>
              <a:defRPr/>
            </a:pPr>
            <a:r>
              <a:rPr lang="en-GB" sz="1100" b="1" dirty="0">
                <a:latin typeface="Arial" panose="020B0604020202020204" pitchFamily="34" charset="0"/>
                <a:cs typeface="Arial" panose="020B0604020202020204" pitchFamily="34" charset="0"/>
              </a:rPr>
              <a:t>Sorcery: </a:t>
            </a:r>
            <a:r>
              <a:rPr lang="en-GB" sz="1100" dirty="0">
                <a:latin typeface="Arial" panose="020B0604020202020204" pitchFamily="34" charset="0"/>
                <a:cs typeface="Arial" panose="020B0604020202020204" pitchFamily="34" charset="0"/>
              </a:rPr>
              <a:t>sorcerers were thought not to have any innate powers to do occult harm. They employ magical operations, such as the chanting of spells or the performance of certain ritual operations, to accomplish their ends. In principle anyone can become a sorcerer by learning the appropriate techniques, whereas to be a witch it is necessary to have been born as such. A sorcerer wishing to hurt somebody might use a verbal formula whilst damaging something belonging to the intended victim , such as a piece of their clothing, or some hair or nail parings, relying on the mystical relationships between those objects and their owner magically to transfer harm to them. A witch could achieve a similar objective without so much as lifting a finger. </a:t>
            </a:r>
          </a:p>
          <a:p>
            <a:pPr marL="228600" indent="-228600" defTabSz="685800">
              <a:buFont typeface="Arial" panose="020B0604020202020204" pitchFamily="34" charset="0"/>
              <a:buChar char="•"/>
              <a:defRPr/>
            </a:pPr>
            <a:endParaRPr lang="en-GB" sz="1100" dirty="0">
              <a:latin typeface="Arial" panose="020B0604020202020204" pitchFamily="34" charset="0"/>
              <a:cs typeface="Arial" panose="020B0604020202020204" pitchFamily="34" charset="0"/>
            </a:endParaRPr>
          </a:p>
          <a:p>
            <a:pPr algn="just" defTabSz="685800">
              <a:defRPr/>
            </a:pPr>
            <a:r>
              <a:rPr lang="en-GB" sz="1100" b="1" dirty="0">
                <a:latin typeface="Arial" panose="020B0604020202020204" pitchFamily="34" charset="0"/>
                <a:cs typeface="Arial" panose="020B0604020202020204" pitchFamily="34" charset="0"/>
              </a:rPr>
              <a:t>Can the distinction between witch and sorcerer be applied to the European scene?</a:t>
            </a:r>
          </a:p>
          <a:p>
            <a:pPr marL="171450" indent="-171450" algn="just" defTabSz="685800">
              <a:buFont typeface="Arial" panose="020B0604020202020204" pitchFamily="34" charset="0"/>
              <a:buChar char="•"/>
              <a:defRPr/>
            </a:pPr>
            <a:r>
              <a:rPr lang="en-GB" sz="1100" dirty="0">
                <a:latin typeface="Arial" panose="020B0604020202020204" pitchFamily="34" charset="0"/>
                <a:cs typeface="Arial" panose="020B0604020202020204" pitchFamily="34" charset="0"/>
              </a:rPr>
              <a:t>Keith Thomas has pointed to the existence of some people who were thought to have the ‘evil eye’, or the power to harm men or animals just by looking at them. Trial records, however, provide little evidence that two distinct classes of offenders were singled out in the Early Modern period in Europe. </a:t>
            </a:r>
          </a:p>
          <a:p>
            <a:pPr marL="171450" indent="-171450" algn="just" defTabSz="685800">
              <a:buFont typeface="Arial" panose="020B0604020202020204" pitchFamily="34" charset="0"/>
              <a:buChar char="•"/>
              <a:defRPr/>
            </a:pPr>
            <a:r>
              <a:rPr lang="en-GB" sz="1100" dirty="0">
                <a:latin typeface="Arial" panose="020B0604020202020204" pitchFamily="34" charset="0"/>
                <a:cs typeface="Arial" panose="020B0604020202020204" pitchFamily="34" charset="0"/>
              </a:rPr>
              <a:t>The </a:t>
            </a:r>
            <a:r>
              <a:rPr lang="en-GB" sz="1100" i="1" dirty="0">
                <a:latin typeface="Arial" panose="020B0604020202020204" pitchFamily="34" charset="0"/>
                <a:cs typeface="Arial" panose="020B0604020202020204" pitchFamily="34" charset="0"/>
              </a:rPr>
              <a:t>modus operandi </a:t>
            </a:r>
            <a:r>
              <a:rPr lang="en-GB" sz="1100" dirty="0">
                <a:latin typeface="Arial" panose="020B0604020202020204" pitchFamily="34" charset="0"/>
                <a:cs typeface="Arial" panose="020B0604020202020204" pitchFamily="34" charset="0"/>
              </a:rPr>
              <a:t>of the accused witch appears to have been of little interest to the accusers of the court officials. French historians, therefore, would thus seem to have been justified in in using the one term for the sorcerer and witch; specifically sorcier to cover all  those that were charged with causing harm, or maleficium. In England courts were more concerned with to determine what brand of</a:t>
            </a:r>
            <a:r>
              <a:rPr lang="en-GB" sz="1100" i="1" dirty="0">
                <a:latin typeface="Arial" panose="020B0604020202020204" pitchFamily="34" charset="0"/>
                <a:cs typeface="Arial" panose="020B0604020202020204" pitchFamily="34" charset="0"/>
              </a:rPr>
              <a:t> maleficia </a:t>
            </a:r>
            <a:r>
              <a:rPr lang="en-GB" sz="1100" dirty="0">
                <a:latin typeface="Arial" panose="020B0604020202020204" pitchFamily="34" charset="0"/>
                <a:cs typeface="Arial" panose="020B0604020202020204" pitchFamily="34" charset="0"/>
              </a:rPr>
              <a:t>the defendant was guilty of rather than how she produced them. On the continent and in Scotland, the focus of attention tended to centre on upon the defendant’s relationship with the Devil.</a:t>
            </a:r>
          </a:p>
          <a:p>
            <a:pPr marL="171450" indent="-171450" algn="just" defTabSz="685800">
              <a:buFont typeface="Arial" panose="020B0604020202020204" pitchFamily="34" charset="0"/>
              <a:buChar char="•"/>
              <a:defRPr/>
            </a:pPr>
            <a:r>
              <a:rPr lang="en-GB" sz="1100" dirty="0">
                <a:latin typeface="Arial" panose="020B0604020202020204" pitchFamily="34" charset="0"/>
                <a:cs typeface="Arial" panose="020B0604020202020204" pitchFamily="34" charset="0"/>
              </a:rPr>
              <a:t>It is possible that </a:t>
            </a:r>
            <a:r>
              <a:rPr lang="en-GB" sz="1100" dirty="0">
                <a:latin typeface="Arial" panose="020B0604020202020204" pitchFamily="34" charset="0"/>
                <a:cs typeface="Arial" panose="020B0604020202020204" pitchFamily="34" charset="0"/>
              </a:rPr>
              <a:t>the distinction between witchcraft and sorcery existed at the popular </a:t>
            </a:r>
            <a:r>
              <a:rPr lang="en-GB" sz="1100" dirty="0">
                <a:latin typeface="Arial" panose="020B0604020202020204" pitchFamily="34" charset="0"/>
                <a:cs typeface="Arial" panose="020B0604020202020204" pitchFamily="34" charset="0"/>
              </a:rPr>
              <a:t>level in some parts of Europe, but this is not reflected in the surviving records. </a:t>
            </a:r>
          </a:p>
          <a:p>
            <a:pPr algn="just" defTabSz="685800">
              <a:defRPr/>
            </a:pPr>
            <a:endParaRPr lang="en-GB" sz="1100" dirty="0">
              <a:latin typeface="Arial" panose="020B0604020202020204" pitchFamily="34" charset="0"/>
              <a:cs typeface="Arial" panose="020B0604020202020204" pitchFamily="34" charset="0"/>
            </a:endParaRPr>
          </a:p>
          <a:p>
            <a:pPr algn="just" defTabSz="685800">
              <a:defRPr/>
            </a:pPr>
            <a:r>
              <a:rPr lang="en-GB" sz="1100" b="1" dirty="0">
                <a:latin typeface="Arial" panose="020B0604020202020204" pitchFamily="34" charset="0"/>
                <a:cs typeface="Arial" panose="020B0604020202020204" pitchFamily="34" charset="0"/>
              </a:rPr>
              <a:t>Typical maleficia in Europe</a:t>
            </a:r>
          </a:p>
          <a:p>
            <a:pPr marL="171450" indent="-171450" algn="just" defTabSz="685800">
              <a:buFont typeface="Arial" panose="020B0604020202020204" pitchFamily="34" charset="0"/>
              <a:buChar char="•"/>
              <a:defRPr/>
            </a:pPr>
            <a:r>
              <a:rPr lang="en-GB" sz="1100" dirty="0">
                <a:latin typeface="Arial" panose="020B0604020202020204" pitchFamily="34" charset="0"/>
                <a:cs typeface="Arial" panose="020B0604020202020204" pitchFamily="34" charset="0"/>
              </a:rPr>
              <a:t>European witch trials point to  maleficia including procuring the death and sickness of people and animals, spoiling crops, causing sexual impotence, raising bad weather, and interfering in the manufacture of butter, cheese and beer. Such maleficia were feared in rural areas of Europe, and while there was nothing in principle to limit the practice of black magic to the countryside, it appear on the whole to have loomed less large in in the perspective of urban dwellers. </a:t>
            </a:r>
            <a:endParaRPr lang="en-GB" sz="1100" dirty="0">
              <a:latin typeface="Arial" panose="020B0604020202020204" pitchFamily="34" charset="0"/>
              <a:cs typeface="Arial" panose="020B0604020202020204" pitchFamily="34" charset="0"/>
            </a:endParaRPr>
          </a:p>
          <a:p>
            <a:pPr algn="just" defTabSz="685800">
              <a:defRPr/>
            </a:pPr>
            <a:endParaRPr lang="en-GB" sz="1100" b="1" dirty="0">
              <a:latin typeface="Arial" panose="020B0604020202020204" pitchFamily="34" charset="0"/>
              <a:cs typeface="Arial" panose="020B0604020202020204" pitchFamily="34" charset="0"/>
            </a:endParaRPr>
          </a:p>
          <a:p>
            <a:pPr algn="just" defTabSz="685800">
              <a:defRPr/>
            </a:pPr>
            <a:r>
              <a:rPr lang="en-GB" sz="1100" b="1" dirty="0">
                <a:latin typeface="Arial" panose="020B0604020202020204" pitchFamily="34" charset="0"/>
                <a:cs typeface="Arial" panose="020B0604020202020204" pitchFamily="34" charset="0"/>
              </a:rPr>
              <a:t>White magic and black magic compared</a:t>
            </a:r>
            <a:endParaRPr lang="en-GB" sz="1100" b="1" dirty="0">
              <a:latin typeface="Arial" panose="020B0604020202020204" pitchFamily="34" charset="0"/>
              <a:cs typeface="Arial" panose="020B0604020202020204" pitchFamily="34" charset="0"/>
            </a:endParaRPr>
          </a:p>
          <a:p>
            <a:pPr marL="171450" indent="-171450" algn="just" defTabSz="685800">
              <a:buFont typeface="Arial" panose="020B0604020202020204" pitchFamily="34" charset="0"/>
              <a:buChar char="•"/>
              <a:defRPr/>
            </a:pPr>
            <a:r>
              <a:rPr lang="en-GB" sz="1100" dirty="0">
                <a:latin typeface="Arial" panose="020B0604020202020204" pitchFamily="34" charset="0"/>
                <a:cs typeface="Arial" panose="020B0604020202020204" pitchFamily="34" charset="0"/>
              </a:rPr>
              <a:t>Occult forces could also be enlisted to serve non-malicious ends. White witches and wizards – in England often called cunning folk or ‘blessing witches’, and in France </a:t>
            </a:r>
            <a:r>
              <a:rPr lang="en-GB" sz="1100" i="1" dirty="0">
                <a:latin typeface="Arial" panose="020B0604020202020204" pitchFamily="34" charset="0"/>
                <a:cs typeface="Arial" panose="020B0604020202020204" pitchFamily="34" charset="0"/>
              </a:rPr>
              <a:t>devins-guerisseurs</a:t>
            </a:r>
            <a:r>
              <a:rPr lang="en-GB" sz="1100" dirty="0">
                <a:latin typeface="Arial" panose="020B0604020202020204" pitchFamily="34" charset="0"/>
                <a:cs typeface="Arial" panose="020B0604020202020204" pitchFamily="34" charset="0"/>
              </a:rPr>
              <a:t> – existed in many communities. For a fee these people would attempt the magical curing of diseases, counter malign sorcery, identify one’s enemies, foretell the future, and locate treasure or lost property. </a:t>
            </a:r>
          </a:p>
          <a:p>
            <a:pPr marL="171450" indent="-171450" algn="just" defTabSz="685800">
              <a:buFont typeface="Arial" panose="020B0604020202020204" pitchFamily="34" charset="0"/>
              <a:buChar char="•"/>
              <a:defRPr/>
            </a:pPr>
            <a:r>
              <a:rPr lang="en-GB" sz="1100" dirty="0">
                <a:latin typeface="Arial" panose="020B0604020202020204" pitchFamily="34" charset="0"/>
                <a:cs typeface="Arial" panose="020B0604020202020204" pitchFamily="34" charset="0"/>
              </a:rPr>
              <a:t>It is likely that such practitioners of ‘white’ witchcraft often satisfied their clients by purely non-occult means; however, to attract custom they may have deliberately cultivated an air of personal mystique. In an age when formal medical treatment, however, rudimentary, was well beyond the reach of the vast majority of the population. Many of these figures were undoubtedly familiar with folk remedies and herbal lore, and fulfilled a genuine healing function within their localities. </a:t>
            </a:r>
          </a:p>
          <a:p>
            <a:pPr marL="171450" indent="-171450" algn="just" defTabSz="685800">
              <a:buFont typeface="Arial" panose="020B0604020202020204" pitchFamily="34" charset="0"/>
              <a:buChar char="•"/>
              <a:defRPr/>
            </a:pPr>
            <a:r>
              <a:rPr lang="en-GB" sz="1100" dirty="0">
                <a:latin typeface="Arial" panose="020B0604020202020204" pitchFamily="34" charset="0"/>
                <a:cs typeface="Arial" panose="020B0604020202020204" pitchFamily="34" charset="0"/>
              </a:rPr>
              <a:t>White witches could cure sick children and animals and were adept at pinpointing the roots of village discord. This, however, would not have been difficult for anybody with an ear for local gossip. B y contrast ‘black’ witches inflicted death and sickness at will, and delighted in exacerbating local tensions to breaking point. Often, of course, one man’s white witch might have been another man’s black witch. Clients might confidently approach a cunning man or woman in a distant village, but those who lived in their vicinity may have feared their powers. If occasion called for it they may even have denounced him or her as a maleficent  witch. It is likely too that that some of these consultants genuinely believed that they had the power to do either good or ill by occult means.</a:t>
            </a:r>
          </a:p>
          <a:p>
            <a:pPr algn="just" defTabSz="685800">
              <a:defRPr/>
            </a:pPr>
            <a:endParaRPr lang="en-GB" sz="1100" b="1" dirty="0">
              <a:latin typeface="Arial" panose="020B0604020202020204" pitchFamily="34" charset="0"/>
              <a:cs typeface="Arial" panose="020B0604020202020204" pitchFamily="34" charset="0"/>
            </a:endParaRPr>
          </a:p>
          <a:p>
            <a:pPr algn="just" defTabSz="685800">
              <a:defRPr/>
            </a:pPr>
            <a:r>
              <a:rPr lang="en-GB" sz="1100" b="1" dirty="0">
                <a:latin typeface="Arial" panose="020B0604020202020204" pitchFamily="34" charset="0"/>
                <a:cs typeface="Arial" panose="020B0604020202020204" pitchFamily="34" charset="0"/>
              </a:rPr>
              <a:t>Key words and terms</a:t>
            </a:r>
          </a:p>
          <a:p>
            <a:pPr algn="just" defTabSz="685800">
              <a:defRPr/>
            </a:pPr>
            <a:r>
              <a:rPr lang="en-GB" sz="1100" b="1" i="1" dirty="0">
                <a:latin typeface="Arial" panose="020B0604020202020204" pitchFamily="34" charset="0"/>
                <a:cs typeface="Arial" panose="020B0604020202020204" pitchFamily="34" charset="0"/>
              </a:rPr>
              <a:t>modus </a:t>
            </a:r>
            <a:r>
              <a:rPr lang="en-GB" sz="1100" b="1" i="1" dirty="0">
                <a:latin typeface="Arial" panose="020B0604020202020204" pitchFamily="34" charset="0"/>
                <a:cs typeface="Arial" panose="020B0604020202020204" pitchFamily="34" charset="0"/>
              </a:rPr>
              <a:t>operandi: </a:t>
            </a:r>
          </a:p>
          <a:p>
            <a:pPr algn="just" defTabSz="685800">
              <a:defRPr/>
            </a:pPr>
            <a:r>
              <a:rPr lang="en-GB" sz="1100" b="1" dirty="0">
                <a:latin typeface="Arial" panose="020B0604020202020204" pitchFamily="34" charset="0"/>
                <a:cs typeface="Arial" panose="020B0604020202020204" pitchFamily="34" charset="0"/>
              </a:rPr>
              <a:t>Maleficium:</a:t>
            </a:r>
          </a:p>
          <a:p>
            <a:pPr algn="just" defTabSz="685800">
              <a:defRPr/>
            </a:pPr>
            <a:r>
              <a:rPr lang="en-GB" sz="1100" b="1" dirty="0">
                <a:latin typeface="Arial" panose="020B0604020202020204" pitchFamily="34" charset="0"/>
                <a:cs typeface="Arial" panose="020B0604020202020204" pitchFamily="34" charset="0"/>
              </a:rPr>
              <a:t>Lore:</a:t>
            </a:r>
          </a:p>
        </p:txBody>
      </p:sp>
    </p:spTree>
    <p:extLst>
      <p:ext uri="{BB962C8B-B14F-4D97-AF65-F5344CB8AC3E}">
        <p14:creationId xmlns:p14="http://schemas.microsoft.com/office/powerpoint/2010/main" val="36398830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500" y="424935"/>
            <a:ext cx="6718300" cy="8894743"/>
          </a:xfrm>
          <a:prstGeom prst="rect">
            <a:avLst/>
          </a:prstGeom>
        </p:spPr>
        <p:txBody>
          <a:bodyPr wrap="square">
            <a:spAutoFit/>
          </a:bodyPr>
          <a:lstStyle/>
          <a:p>
            <a:pPr marL="228600" indent="-228600" algn="ctr" defTabSz="685800">
              <a:defRPr/>
            </a:pPr>
            <a:r>
              <a:rPr lang="en-GB" sz="1100" b="1" dirty="0">
                <a:latin typeface="Arial" panose="020B0604020202020204" pitchFamily="34" charset="0"/>
                <a:cs typeface="Arial" panose="020B0604020202020204" pitchFamily="34" charset="0"/>
              </a:rPr>
              <a:t>The role of magic in </a:t>
            </a:r>
            <a:r>
              <a:rPr lang="en-GB" sz="1100" b="1" dirty="0">
                <a:latin typeface="Arial" panose="020B0604020202020204" pitchFamily="34" charset="0"/>
                <a:cs typeface="Arial" panose="020B0604020202020204" pitchFamily="34" charset="0"/>
              </a:rPr>
              <a:t>society</a:t>
            </a:r>
            <a:endParaRPr lang="en-GB" sz="1100" b="1" dirty="0">
              <a:latin typeface="Arial" panose="020B0604020202020204" pitchFamily="34" charset="0"/>
              <a:cs typeface="Arial" panose="020B0604020202020204" pitchFamily="34" charset="0"/>
            </a:endParaRPr>
          </a:p>
          <a:p>
            <a:pPr algn="just" defTabSz="685800">
              <a:defRPr/>
            </a:pPr>
            <a:endParaRPr lang="en-GB" sz="1100" dirty="0">
              <a:latin typeface="Arial" panose="020B0604020202020204" pitchFamily="34" charset="0"/>
              <a:cs typeface="Arial" panose="020B0604020202020204" pitchFamily="34" charset="0"/>
            </a:endParaRPr>
          </a:p>
          <a:p>
            <a:pPr algn="just" defTabSz="685800">
              <a:defRPr/>
            </a:pPr>
            <a:r>
              <a:rPr lang="en-GB" sz="1100" b="1" dirty="0">
                <a:latin typeface="Arial" panose="020B0604020202020204" pitchFamily="34" charset="0"/>
                <a:cs typeface="Arial" panose="020B0604020202020204" pitchFamily="34" charset="0"/>
              </a:rPr>
              <a:t>White magic and black magic compared (continued)</a:t>
            </a:r>
          </a:p>
          <a:p>
            <a:pPr algn="just" defTabSz="685800">
              <a:defRPr/>
            </a:pPr>
            <a:r>
              <a:rPr lang="en-GB" sz="1100" b="1" dirty="0">
                <a:latin typeface="Arial" panose="020B0604020202020204" pitchFamily="34" charset="0"/>
                <a:cs typeface="Arial" panose="020B0604020202020204" pitchFamily="34" charset="0"/>
              </a:rPr>
              <a:t>Magic, witchcraft and the views of the elite</a:t>
            </a:r>
          </a:p>
          <a:p>
            <a:pPr marL="171450" indent="-171450" algn="just" defTabSz="685800">
              <a:buFont typeface="Arial" panose="020B0604020202020204" pitchFamily="34" charset="0"/>
              <a:buChar char="•"/>
              <a:defRPr/>
            </a:pPr>
            <a:r>
              <a:rPr lang="en-GB" sz="1100" b="1" dirty="0">
                <a:latin typeface="Arial" panose="020B0604020202020204" pitchFamily="34" charset="0"/>
                <a:cs typeface="Arial" panose="020B0604020202020204" pitchFamily="34" charset="0"/>
              </a:rPr>
              <a:t>The educated elite</a:t>
            </a:r>
          </a:p>
          <a:p>
            <a:pPr marL="171450" indent="-171450" algn="just" defTabSz="685800">
              <a:buFont typeface="Arial" panose="020B0604020202020204" pitchFamily="34" charset="0"/>
              <a:buChar char="•"/>
              <a:defRPr/>
            </a:pPr>
            <a:r>
              <a:rPr lang="en-GB" sz="1100" dirty="0">
                <a:latin typeface="Arial" panose="020B0604020202020204" pitchFamily="34" charset="0"/>
                <a:cs typeface="Arial" panose="020B0604020202020204" pitchFamily="34" charset="0"/>
              </a:rPr>
              <a:t>F</a:t>
            </a:r>
            <a:r>
              <a:rPr lang="en-GB" sz="1100" dirty="0">
                <a:latin typeface="Arial" panose="020B0604020202020204" pitchFamily="34" charset="0"/>
                <a:cs typeface="Arial" panose="020B0604020202020204" pitchFamily="34" charset="0"/>
              </a:rPr>
              <a:t>or many people of the sixteenth and seventeenth  centuries, these characterisations of white and black witchcraft would unquestionably seem to have left out the most important element. Orthodox learned opinion was promoted by religious, and increasingly the secular, authorities. This held that witches or sorcerers were in league with the great foe of God and mankind, the Devil. Witches were using the Devil’s powers for their own purposes. </a:t>
            </a:r>
          </a:p>
          <a:p>
            <a:pPr marL="171450" indent="-171450" algn="just" defTabSz="685800">
              <a:buFont typeface="Arial" panose="020B0604020202020204" pitchFamily="34" charset="0"/>
              <a:buChar char="•"/>
              <a:defRPr/>
            </a:pPr>
            <a:r>
              <a:rPr lang="en-GB" sz="1100" dirty="0">
                <a:latin typeface="Arial" panose="020B0604020202020204" pitchFamily="34" charset="0"/>
                <a:cs typeface="Arial" panose="020B0604020202020204" pitchFamily="34" charset="0"/>
              </a:rPr>
              <a:t>The concept of witchcraft being a manifestation of diabolical power seems to have had less grip on the popular than the learned mind. Recent examination of court records has led to increasing argument for the view that the unlearned were not especially concerned with witchcraft as a devilish thing; like many people today in non-Western cultures, they accepted that the world contained hidden forces which individuals could access. The typical peasant who laid an accusation of witchcraft  did so because he believed that he had suffered an injury from  a witch. He did not do this because he thought of her as a servant of the Devil. </a:t>
            </a:r>
          </a:p>
          <a:p>
            <a:pPr marL="171450" indent="-171450" algn="just" defTabSz="685800">
              <a:buFont typeface="Arial" panose="020B0604020202020204" pitchFamily="34" charset="0"/>
              <a:buChar char="•"/>
              <a:defRPr/>
            </a:pPr>
            <a:r>
              <a:rPr lang="en-GB" sz="1100" dirty="0">
                <a:latin typeface="Arial" panose="020B0604020202020204" pitchFamily="34" charset="0"/>
                <a:cs typeface="Arial" panose="020B0604020202020204" pitchFamily="34" charset="0"/>
              </a:rPr>
              <a:t>‘Primary witchcraft’, as </a:t>
            </a:r>
            <a:r>
              <a:rPr lang="en-GB" sz="1100" dirty="0" err="1">
                <a:latin typeface="Arial" panose="020B0604020202020204" pitchFamily="34" charset="0"/>
                <a:cs typeface="Arial" panose="020B0604020202020204" pitchFamily="34" charset="0"/>
              </a:rPr>
              <a:t>L</a:t>
            </a:r>
            <a:r>
              <a:rPr lang="en-GB" sz="1100" dirty="0" err="1">
                <a:latin typeface="Arial" panose="020B0604020202020204" pitchFamily="34" charset="0"/>
                <a:cs typeface="Arial" panose="020B0604020202020204" pitchFamily="34" charset="0"/>
              </a:rPr>
              <a:t>arner</a:t>
            </a:r>
            <a:r>
              <a:rPr lang="en-GB" sz="1100" dirty="0">
                <a:latin typeface="Arial" panose="020B0604020202020204" pitchFamily="34" charset="0"/>
                <a:cs typeface="Arial" panose="020B0604020202020204" pitchFamily="34" charset="0"/>
              </a:rPr>
              <a:t> argues, can be described as the witchcraft or sorcery of </a:t>
            </a:r>
            <a:r>
              <a:rPr lang="en-GB" sz="1100" dirty="0" err="1">
                <a:latin typeface="Arial" panose="020B0604020202020204" pitchFamily="34" charset="0"/>
                <a:cs typeface="Arial" panose="020B0604020202020204" pitchFamily="34" charset="0"/>
              </a:rPr>
              <a:t>maleficium</a:t>
            </a:r>
            <a:r>
              <a:rPr lang="en-GB" sz="1100" dirty="0">
                <a:latin typeface="Arial" panose="020B0604020202020204" pitchFamily="34" charset="0"/>
                <a:cs typeface="Arial" panose="020B0604020202020204" pitchFamily="34" charset="0"/>
              </a:rPr>
              <a:t> which was more likely to frighten the European peasant. But this idea was not so true of theologians and judges. These beliefs of the  witch as follower of the Devil bore a more demonological  content than the witch typical of peasant beliefs. The witch as the follower of the Devil tended to be a figure peculiar to the elite  mind of the European Christian culture. </a:t>
            </a:r>
          </a:p>
          <a:p>
            <a:pPr marL="171450" indent="-171450" algn="just" defTabSz="685800">
              <a:buFont typeface="Arial" panose="020B0604020202020204" pitchFamily="34" charset="0"/>
              <a:buChar char="•"/>
              <a:defRPr/>
            </a:pPr>
            <a:endParaRPr lang="en-GB" sz="1100" dirty="0">
              <a:latin typeface="Arial" panose="020B0604020202020204" pitchFamily="34" charset="0"/>
              <a:cs typeface="Arial" panose="020B0604020202020204" pitchFamily="34" charset="0"/>
            </a:endParaRPr>
          </a:p>
          <a:p>
            <a:pPr algn="ctr" defTabSz="685800">
              <a:defRPr/>
            </a:pPr>
            <a:r>
              <a:rPr lang="en-GB" sz="1100" b="1" dirty="0">
                <a:latin typeface="Arial" panose="020B0604020202020204" pitchFamily="34" charset="0"/>
                <a:cs typeface="Arial" panose="020B0604020202020204" pitchFamily="34" charset="0"/>
              </a:rPr>
              <a:t>The nature of European magic</a:t>
            </a:r>
          </a:p>
          <a:p>
            <a:pPr algn="just" defTabSz="685800">
              <a:defRPr/>
            </a:pPr>
            <a:r>
              <a:rPr lang="en-GB" sz="1100" b="1" dirty="0">
                <a:latin typeface="Arial" panose="020B0604020202020204" pitchFamily="34" charset="0"/>
                <a:cs typeface="Arial" panose="020B0604020202020204" pitchFamily="34" charset="0"/>
              </a:rPr>
              <a:t>High and Low Magic</a:t>
            </a:r>
          </a:p>
          <a:p>
            <a:pPr algn="just" defTabSz="685800">
              <a:defRPr/>
            </a:pPr>
            <a:r>
              <a:rPr lang="en-GB" sz="1100" b="1" dirty="0">
                <a:latin typeface="Arial" panose="020B0604020202020204" pitchFamily="34" charset="0"/>
                <a:cs typeface="Arial" panose="020B0604020202020204" pitchFamily="34" charset="0"/>
              </a:rPr>
              <a:t>Low magic</a:t>
            </a:r>
          </a:p>
          <a:p>
            <a:pPr marL="171450" indent="-171450" algn="just" defTabSz="685800">
              <a:buFont typeface="Arial" panose="020B0604020202020204" pitchFamily="34" charset="0"/>
              <a:buChar char="•"/>
              <a:defRPr/>
            </a:pPr>
            <a:r>
              <a:rPr lang="en-GB" sz="1100" dirty="0">
                <a:latin typeface="Arial" panose="020B0604020202020204" pitchFamily="34" charset="0"/>
                <a:cs typeface="Arial" panose="020B0604020202020204" pitchFamily="34" charset="0"/>
              </a:rPr>
              <a:t>Using rituals and spells to kill or maim a man or his beasts to spoil a neighbour’s butter-making,  to cause the water from a well to be foul, to produce good or bad weather, or to make a boy fall in love with a girl, were all examples of low magic or ‘primary witchcraft’, or sorcery. Low magic  was not always directed towards evil ends. Low magic was essentially practical in its intentions. Low magic was the magic of the uneducated ‘white’ and ‘black’ witches or village sorcerer; this could even be different from their  slightly more cultivated urban counterparts.</a:t>
            </a:r>
          </a:p>
          <a:p>
            <a:pPr marL="171450" indent="-171450" algn="just" defTabSz="685800">
              <a:buFont typeface="Arial" panose="020B0604020202020204" pitchFamily="34" charset="0"/>
              <a:buChar char="•"/>
              <a:defRPr/>
            </a:pPr>
            <a:r>
              <a:rPr lang="en-GB" sz="1100" dirty="0">
                <a:latin typeface="Arial" panose="020B0604020202020204" pitchFamily="34" charset="0"/>
                <a:cs typeface="Arial" panose="020B0604020202020204" pitchFamily="34" charset="0"/>
              </a:rPr>
              <a:t>Low magic was theoretically unsophisticated. It was rooted primarily in folk traditions which were orally transmitted. From one generation to the next. Many of these spells and prescriptions having their origin in half-remembered learning and pseudo-science  gleaned from the most distant antiquity. </a:t>
            </a:r>
          </a:p>
          <a:p>
            <a:pPr algn="just" defTabSz="685800">
              <a:defRPr/>
            </a:pPr>
            <a:endParaRPr lang="en-GB" sz="1100" dirty="0">
              <a:latin typeface="Arial" panose="020B0604020202020204" pitchFamily="34" charset="0"/>
              <a:cs typeface="Arial" panose="020B0604020202020204" pitchFamily="34" charset="0"/>
            </a:endParaRPr>
          </a:p>
          <a:p>
            <a:pPr marL="171450" indent="-171450" algn="just" defTabSz="685800">
              <a:buFont typeface="Arial" panose="020B0604020202020204" pitchFamily="34" charset="0"/>
              <a:buChar char="•"/>
              <a:defRPr/>
            </a:pPr>
            <a:r>
              <a:rPr lang="en-GB" sz="1100" b="1" dirty="0">
                <a:latin typeface="Arial" panose="020B0604020202020204" pitchFamily="34" charset="0"/>
                <a:cs typeface="Arial" panose="020B0604020202020204" pitchFamily="34" charset="0"/>
              </a:rPr>
              <a:t>High magic magic in Europe</a:t>
            </a:r>
          </a:p>
          <a:p>
            <a:pPr marL="171450" indent="-171450" algn="just" defTabSz="685800">
              <a:buFont typeface="Arial" panose="020B0604020202020204" pitchFamily="34" charset="0"/>
              <a:buChar char="•"/>
              <a:defRPr/>
            </a:pPr>
            <a:r>
              <a:rPr lang="en-GB" sz="1100" dirty="0">
                <a:latin typeface="Arial" panose="020B0604020202020204" pitchFamily="34" charset="0"/>
                <a:cs typeface="Arial" panose="020B0604020202020204" pitchFamily="34" charset="0"/>
              </a:rPr>
              <a:t>In Early Modern Europe magic was by no means the exclusive preserve  of ill-educated low magicians. The high magic of the Renaissance was contained in the figure  of the magus. The Renaissance magus was a learned  and visionary figure who combined elements of the scientist and the priest and who was thought to possess knowledge and power  over the cosmos through magical means. Men such as </a:t>
            </a:r>
            <a:r>
              <a:rPr lang="en-GB" sz="1100" dirty="0" err="1">
                <a:latin typeface="Arial" panose="020B0604020202020204" pitchFamily="34" charset="0"/>
                <a:cs typeface="Arial" panose="020B0604020202020204" pitchFamily="34" charset="0"/>
              </a:rPr>
              <a:t>Marsilio</a:t>
            </a:r>
            <a:r>
              <a:rPr lang="en-GB" sz="1100" dirty="0">
                <a:latin typeface="Arial" panose="020B0604020202020204" pitchFamily="34" charset="0"/>
                <a:cs typeface="Arial" panose="020B0604020202020204" pitchFamily="34" charset="0"/>
              </a:rPr>
              <a:t> </a:t>
            </a:r>
            <a:r>
              <a:rPr lang="en-GB" sz="1100" dirty="0" err="1">
                <a:latin typeface="Arial" panose="020B0604020202020204" pitchFamily="34" charset="0"/>
                <a:cs typeface="Arial" panose="020B0604020202020204" pitchFamily="34" charset="0"/>
              </a:rPr>
              <a:t>Ficino</a:t>
            </a:r>
            <a:r>
              <a:rPr lang="en-GB" sz="1100" dirty="0">
                <a:latin typeface="Arial" panose="020B0604020202020204" pitchFamily="34" charset="0"/>
                <a:cs typeface="Arial" panose="020B0604020202020204" pitchFamily="34" charset="0"/>
              </a:rPr>
              <a:t> (1433-1499) and Pico </a:t>
            </a:r>
            <a:r>
              <a:rPr lang="en-GB" sz="1100" dirty="0" err="1">
                <a:latin typeface="Arial" panose="020B0604020202020204" pitchFamily="34" charset="0"/>
                <a:cs typeface="Arial" panose="020B0604020202020204" pitchFamily="34" charset="0"/>
              </a:rPr>
              <a:t>della</a:t>
            </a:r>
            <a:r>
              <a:rPr lang="en-GB" sz="1100" dirty="0">
                <a:latin typeface="Arial" panose="020B0604020202020204" pitchFamily="34" charset="0"/>
                <a:cs typeface="Arial" panose="020B0604020202020204" pitchFamily="34" charset="0"/>
              </a:rPr>
              <a:t> </a:t>
            </a:r>
            <a:r>
              <a:rPr lang="en-GB" sz="1100" dirty="0" err="1">
                <a:latin typeface="Arial" panose="020B0604020202020204" pitchFamily="34" charset="0"/>
                <a:cs typeface="Arial" panose="020B0604020202020204" pitchFamily="34" charset="0"/>
              </a:rPr>
              <a:t>Mirandola</a:t>
            </a:r>
            <a:r>
              <a:rPr lang="en-GB" sz="1100" dirty="0">
                <a:latin typeface="Arial" panose="020B0604020202020204" pitchFamily="34" charset="0"/>
                <a:cs typeface="Arial" panose="020B0604020202020204" pitchFamily="34" charset="0"/>
              </a:rPr>
              <a:t> (1463-1494) believed that humanity could realise its highest aspirations and influence the forces that govern the universe in order to approach the divine. </a:t>
            </a:r>
          </a:p>
          <a:p>
            <a:pPr marL="171450" indent="-171450" algn="just" defTabSz="685800">
              <a:buFont typeface="Arial" panose="020B0604020202020204" pitchFamily="34" charset="0"/>
              <a:buChar char="•"/>
              <a:defRPr/>
            </a:pPr>
            <a:r>
              <a:rPr lang="en-GB" sz="1100" dirty="0">
                <a:latin typeface="Arial" panose="020B0604020202020204" pitchFamily="34" charset="0"/>
                <a:cs typeface="Arial" panose="020B0604020202020204" pitchFamily="34" charset="0"/>
              </a:rPr>
              <a:t>Renaissance high magic was rooted in the mystical philosophy of </a:t>
            </a:r>
            <a:r>
              <a:rPr lang="en-GB" sz="1100" dirty="0" err="1">
                <a:latin typeface="Arial" panose="020B0604020202020204" pitchFamily="34" charset="0"/>
                <a:cs typeface="Arial" panose="020B0604020202020204" pitchFamily="34" charset="0"/>
              </a:rPr>
              <a:t>N</a:t>
            </a:r>
            <a:r>
              <a:rPr lang="en-GB" sz="1100" dirty="0" err="1">
                <a:latin typeface="Arial" panose="020B0604020202020204" pitchFamily="34" charset="0"/>
                <a:cs typeface="Arial" panose="020B0604020202020204" pitchFamily="34" charset="0"/>
              </a:rPr>
              <a:t>eoplatonism</a:t>
            </a:r>
            <a:r>
              <a:rPr lang="en-GB" sz="1100" dirty="0">
                <a:latin typeface="Arial" panose="020B0604020202020204" pitchFamily="34" charset="0"/>
                <a:cs typeface="Arial" panose="020B0604020202020204" pitchFamily="34" charset="0"/>
              </a:rPr>
              <a:t> which had originated in the third-century. The so called Hermetic   writings  were a product of the </a:t>
            </a:r>
            <a:r>
              <a:rPr lang="en-GB" sz="1100" dirty="0" err="1">
                <a:latin typeface="Arial" panose="020B0604020202020204" pitchFamily="34" charset="0"/>
                <a:cs typeface="Arial" panose="020B0604020202020204" pitchFamily="34" charset="0"/>
              </a:rPr>
              <a:t>Neoplatonic</a:t>
            </a:r>
            <a:r>
              <a:rPr lang="en-GB" sz="1100" dirty="0">
                <a:latin typeface="Arial" panose="020B0604020202020204" pitchFamily="34" charset="0"/>
                <a:cs typeface="Arial" panose="020B0604020202020204" pitchFamily="34" charset="0"/>
              </a:rPr>
              <a:t> tradition which came from an Egyptian  sage called Hermes </a:t>
            </a:r>
            <a:r>
              <a:rPr lang="en-GB" sz="1100" dirty="0" err="1">
                <a:latin typeface="Arial" panose="020B0604020202020204" pitchFamily="34" charset="0"/>
                <a:cs typeface="Arial" panose="020B0604020202020204" pitchFamily="34" charset="0"/>
              </a:rPr>
              <a:t>Trismegistus</a:t>
            </a:r>
            <a:r>
              <a:rPr lang="en-GB" sz="1100" dirty="0">
                <a:latin typeface="Arial" panose="020B0604020202020204" pitchFamily="34" charset="0"/>
                <a:cs typeface="Arial" panose="020B0604020202020204" pitchFamily="34" charset="0"/>
              </a:rPr>
              <a:t>. High magi received a boost during the Renaissance  from the rediscovery of Hermetic manuscripts . This was further fuelled by the renaissance enthusiasm for reading the works of the ancients.</a:t>
            </a:r>
            <a:endParaRPr lang="en-GB" sz="1100" b="1" dirty="0">
              <a:latin typeface="Arial" panose="020B0604020202020204" pitchFamily="34" charset="0"/>
              <a:cs typeface="Arial" panose="020B0604020202020204" pitchFamily="34" charset="0"/>
            </a:endParaRPr>
          </a:p>
          <a:p>
            <a:pPr algn="just" defTabSz="685800">
              <a:defRPr/>
            </a:pPr>
            <a:endParaRPr lang="en-GB" sz="1100" b="1" dirty="0">
              <a:latin typeface="Arial" panose="020B0604020202020204" pitchFamily="34" charset="0"/>
              <a:cs typeface="Arial" panose="020B0604020202020204" pitchFamily="34" charset="0"/>
            </a:endParaRPr>
          </a:p>
          <a:p>
            <a:pPr algn="just" defTabSz="685800">
              <a:defRPr/>
            </a:pPr>
            <a:r>
              <a:rPr lang="en-GB" sz="1100" b="1" dirty="0">
                <a:latin typeface="Arial" panose="020B0604020202020204" pitchFamily="34" charset="0"/>
                <a:cs typeface="Arial" panose="020B0604020202020204" pitchFamily="34" charset="0"/>
              </a:rPr>
              <a:t>Key words and terms</a:t>
            </a:r>
          </a:p>
          <a:p>
            <a:pPr algn="just" defTabSz="685800">
              <a:defRPr/>
            </a:pPr>
            <a:r>
              <a:rPr lang="en-GB" sz="1100" b="1" dirty="0">
                <a:latin typeface="Arial" panose="020B0604020202020204" pitchFamily="34" charset="0"/>
                <a:cs typeface="Arial" panose="020B0604020202020204" pitchFamily="34" charset="0"/>
              </a:rPr>
              <a:t>Orthodox: </a:t>
            </a:r>
            <a:r>
              <a:rPr lang="en-GB" sz="1100" dirty="0">
                <a:latin typeface="Arial" panose="020B0604020202020204" pitchFamily="34" charset="0"/>
                <a:cs typeface="Arial" panose="020B0604020202020204" pitchFamily="34" charset="0"/>
              </a:rPr>
              <a:t>beliefs and opinion which conform to the accepted or official  ‘version’</a:t>
            </a:r>
          </a:p>
        </p:txBody>
      </p:sp>
    </p:spTree>
    <p:extLst>
      <p:ext uri="{BB962C8B-B14F-4D97-AF65-F5344CB8AC3E}">
        <p14:creationId xmlns:p14="http://schemas.microsoft.com/office/powerpoint/2010/main" val="35914421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996" y="540559"/>
            <a:ext cx="6459271" cy="9064020"/>
          </a:xfrm>
          <a:prstGeom prst="rect">
            <a:avLst/>
          </a:prstGeom>
          <a:noFill/>
        </p:spPr>
        <p:txBody>
          <a:bodyPr wrap="square" rtlCol="0">
            <a:spAutoFit/>
          </a:bodyPr>
          <a:lstStyle/>
          <a:p>
            <a:r>
              <a:rPr lang="en-GB" sz="1100" b="1" dirty="0">
                <a:latin typeface="Arial" panose="020B0604020202020204" pitchFamily="34" charset="0"/>
                <a:cs typeface="Arial" panose="020B0604020202020204" pitchFamily="34" charset="0"/>
              </a:rPr>
              <a:t>The role of magic</a:t>
            </a:r>
          </a:p>
          <a:p>
            <a:r>
              <a:rPr lang="en-GB" sz="1100" b="1" dirty="0">
                <a:latin typeface="Arial" panose="020B0604020202020204" pitchFamily="34" charset="0"/>
                <a:cs typeface="Arial" panose="020B0604020202020204" pitchFamily="34" charset="0"/>
              </a:rPr>
              <a:t>Magic, witchcraft and the views of the </a:t>
            </a:r>
            <a:r>
              <a:rPr lang="en-GB" sz="1100" b="1" dirty="0">
                <a:latin typeface="Arial" panose="020B0604020202020204" pitchFamily="34" charset="0"/>
                <a:cs typeface="Arial" panose="020B0604020202020204" pitchFamily="34" charset="0"/>
              </a:rPr>
              <a:t>elite</a:t>
            </a:r>
          </a:p>
          <a:p>
            <a:r>
              <a:rPr lang="en-GB" sz="1100" b="1" dirty="0">
                <a:latin typeface="Arial" panose="020B0604020202020204" pitchFamily="34" charset="0"/>
                <a:cs typeface="Arial" panose="020B0604020202020204" pitchFamily="34" charset="0"/>
              </a:rPr>
              <a:t>High Magic (continued)</a:t>
            </a:r>
          </a:p>
          <a:p>
            <a:pPr marL="171450" indent="-171450">
              <a:buFont typeface="Arial" panose="020B0604020202020204" pitchFamily="34" charset="0"/>
              <a:buChar char="•"/>
            </a:pPr>
            <a:r>
              <a:rPr lang="en-GB" sz="1100" dirty="0">
                <a:latin typeface="Arial" panose="020B0604020202020204" pitchFamily="34" charset="0"/>
                <a:cs typeface="Arial" panose="020B0604020202020204" pitchFamily="34" charset="0"/>
              </a:rPr>
              <a:t>High magic depended on a complex theory, of which astrological  an alchemical notions were mingled. The world was seen as a mystically interconnected. system,. The magician believed that this interconnectedness could be exploited  to produce effects on earth by certain ceremonies and incantations.</a:t>
            </a:r>
          </a:p>
          <a:p>
            <a:pPr marL="171450" indent="-171450">
              <a:buFont typeface="Arial" panose="020B0604020202020204" pitchFamily="34" charset="0"/>
              <a:buChar char="•"/>
            </a:pPr>
            <a:r>
              <a:rPr lang="en-GB" sz="1100" dirty="0">
                <a:latin typeface="Arial" panose="020B0604020202020204" pitchFamily="34" charset="0"/>
                <a:cs typeface="Arial" panose="020B0604020202020204" pitchFamily="34" charset="0"/>
              </a:rPr>
              <a:t>In </a:t>
            </a:r>
            <a:r>
              <a:rPr lang="en-GB" sz="1100" dirty="0" err="1">
                <a:latin typeface="Arial" panose="020B0604020202020204" pitchFamily="34" charset="0"/>
                <a:cs typeface="Arial" panose="020B0604020202020204" pitchFamily="34" charset="0"/>
              </a:rPr>
              <a:t>Neoplatonic</a:t>
            </a:r>
            <a:r>
              <a:rPr lang="en-GB" sz="1100" dirty="0">
                <a:latin typeface="Arial" panose="020B0604020202020204" pitchFamily="34" charset="0"/>
                <a:cs typeface="Arial" panose="020B0604020202020204" pitchFamily="34" charset="0"/>
              </a:rPr>
              <a:t> thinking the </a:t>
            </a:r>
            <a:r>
              <a:rPr lang="en-GB" sz="1100" i="1" dirty="0" err="1">
                <a:latin typeface="Arial" panose="020B0604020202020204" pitchFamily="34" charset="0"/>
                <a:cs typeface="Arial" panose="020B0604020202020204" pitchFamily="34" charset="0"/>
              </a:rPr>
              <a:t>spiritus</a:t>
            </a:r>
            <a:r>
              <a:rPr lang="en-GB" sz="1100" i="1" dirty="0">
                <a:latin typeface="Arial" panose="020B0604020202020204" pitchFamily="34" charset="0"/>
                <a:cs typeface="Arial" panose="020B0604020202020204" pitchFamily="34" charset="0"/>
              </a:rPr>
              <a:t> mundus</a:t>
            </a:r>
            <a:r>
              <a:rPr lang="en-GB" sz="1100" dirty="0">
                <a:latin typeface="Arial" panose="020B0604020202020204" pitchFamily="34" charset="0"/>
                <a:cs typeface="Arial" panose="020B0604020202020204" pitchFamily="34" charset="0"/>
              </a:rPr>
              <a:t>, or spirit of the world, infused all things and was the medium through which the influence of the stars might be drawn down to earth. The purpose of magic became that  of attracting benign  stellar influences  and hindering malign ones.  The magician had to study how to compel these forces by carving images on stones, chanting and singing mystical songs. Making certain gestures and producing appropriate odours at astrologically propitious times were also part of the cannon of the magician.</a:t>
            </a:r>
          </a:p>
          <a:p>
            <a:pPr marL="171450" indent="-171450">
              <a:buFont typeface="Arial" panose="020B0604020202020204" pitchFamily="34" charset="0"/>
              <a:buChar char="•"/>
            </a:pPr>
            <a:r>
              <a:rPr lang="en-GB" sz="1100" dirty="0">
                <a:latin typeface="Arial" panose="020B0604020202020204" pitchFamily="34" charset="0"/>
                <a:cs typeface="Arial" panose="020B0604020202020204" pitchFamily="34" charset="0"/>
              </a:rPr>
              <a:t>There was much debate about the extent to which high magic relied on demons. Even St Thomas Aquinas had not forbidden the use of natural substances to produce some result; for example, a particular plain stone which was placed on the skin might help to cure some disease. Renaissance high magic was charged with not being really magic, but rather that it was demonically facilitated, and as such reprehensible.  Some influential theorists, such as the respected magus Henry Cornelius Agrippa (1486-1535) were actually willing to admit that their magic, did in some aspects,  employ demonic power. They insisted, however, that their magic employed only good demons, or angels.  Whatever the claims high magic was suspect in the eyes of the ecclesiastical authorities. </a:t>
            </a:r>
          </a:p>
          <a:p>
            <a:pPr marL="171450" indent="-171450">
              <a:buFont typeface="Arial" panose="020B0604020202020204" pitchFamily="34" charset="0"/>
              <a:buChar char="•"/>
            </a:pPr>
            <a:endParaRPr lang="en-GB" sz="11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100" b="1" dirty="0">
                <a:latin typeface="Arial" panose="020B0604020202020204" pitchFamily="34" charset="0"/>
                <a:cs typeface="Arial" panose="020B0604020202020204" pitchFamily="34" charset="0"/>
              </a:rPr>
              <a:t>The defence of high magic: </a:t>
            </a:r>
            <a:r>
              <a:rPr lang="en-GB" sz="1100" dirty="0">
                <a:latin typeface="Arial" panose="020B0604020202020204" pitchFamily="34" charset="0"/>
                <a:cs typeface="Arial" panose="020B0604020202020204" pitchFamily="34" charset="0"/>
              </a:rPr>
              <a:t>Renaissance Neo-Platonism was able to offer plausible intellectual defences for magic which were accepted by many members of the educated classes throughout the early modern period. This would be until the late seventeenth century when a mechanistic view of the world eclipsed the previously dominant concept of an animistic universe whose power might be harnessed and channelled. </a:t>
            </a:r>
          </a:p>
          <a:p>
            <a:pPr marL="171450" indent="-171450">
              <a:buFont typeface="Arial" panose="020B0604020202020204" pitchFamily="34" charset="0"/>
              <a:buChar char="•"/>
            </a:pPr>
            <a:r>
              <a:rPr lang="en-GB" sz="1100" b="1" dirty="0">
                <a:latin typeface="Arial" panose="020B0604020202020204" pitchFamily="34" charset="0"/>
                <a:cs typeface="Arial" panose="020B0604020202020204" pitchFamily="34" charset="0"/>
              </a:rPr>
              <a:t>The continuation of low magic</a:t>
            </a:r>
          </a:p>
          <a:p>
            <a:pPr marL="171450" indent="-171450">
              <a:buFont typeface="Arial" panose="020B0604020202020204" pitchFamily="34" charset="0"/>
              <a:buChar char="•"/>
            </a:pPr>
            <a:r>
              <a:rPr lang="en-GB" sz="1100" b="1" dirty="0">
                <a:latin typeface="Arial" panose="020B0604020202020204" pitchFamily="34" charset="0"/>
                <a:cs typeface="Arial" panose="020B0604020202020204" pitchFamily="34" charset="0"/>
              </a:rPr>
              <a:t> </a:t>
            </a:r>
            <a:r>
              <a:rPr lang="en-GB" sz="1100" dirty="0">
                <a:latin typeface="Arial" panose="020B0604020202020204" pitchFamily="34" charset="0"/>
                <a:cs typeface="Arial" panose="020B0604020202020204" pitchFamily="34" charset="0"/>
              </a:rPr>
              <a:t>P</a:t>
            </a:r>
            <a:r>
              <a:rPr lang="en-GB" sz="1100" dirty="0">
                <a:latin typeface="Arial" panose="020B0604020202020204" pitchFamily="34" charset="0"/>
                <a:cs typeface="Arial" panose="020B0604020202020204" pitchFamily="34" charset="0"/>
              </a:rPr>
              <a:t>opular low magic continued to thrive as it had always done. On the surface it appeared to have little to do with the writings of the learned practitioners. There may have been some more or less garbled echoes of the thought of </a:t>
            </a:r>
            <a:r>
              <a:rPr lang="en-GB" sz="1100" dirty="0" err="1">
                <a:latin typeface="Arial" panose="020B0604020202020204" pitchFamily="34" charset="0"/>
                <a:cs typeface="Arial" panose="020B0604020202020204" pitchFamily="34" charset="0"/>
              </a:rPr>
              <a:t>Mirandola</a:t>
            </a:r>
            <a:r>
              <a:rPr lang="en-GB" sz="1100" dirty="0">
                <a:latin typeface="Arial" panose="020B0604020202020204" pitchFamily="34" charset="0"/>
                <a:cs typeface="Arial" panose="020B0604020202020204" pitchFamily="34" charset="0"/>
              </a:rPr>
              <a:t> or Agrippa and those that peddled the magic trade professionally undoubtedly had some smattering of learning. For the most  part, however, there can have been few white wizards and wise women, even in the towns and cities, who had much grasp of the subtleties of </a:t>
            </a:r>
            <a:r>
              <a:rPr lang="en-GB" sz="1100" dirty="0" err="1">
                <a:latin typeface="Arial" panose="020B0604020202020204" pitchFamily="34" charset="0"/>
                <a:cs typeface="Arial" panose="020B0604020202020204" pitchFamily="34" charset="0"/>
              </a:rPr>
              <a:t>Neoplatonist</a:t>
            </a:r>
            <a:r>
              <a:rPr lang="en-GB" sz="1100" dirty="0">
                <a:latin typeface="Arial" panose="020B0604020202020204" pitchFamily="34" charset="0"/>
                <a:cs typeface="Arial" panose="020B0604020202020204" pitchFamily="34" charset="0"/>
              </a:rPr>
              <a:t> cosmology. In England Keith Thomas has shown that wizards were generally artisans, or sometimes farmers, merchants or clerics, and practised magic only  in their spare time. For the most part they can have taken little interest in the theoretical basis of magic; but there were presumably few who were inclined to attribute its efficacy to the Devil. Some of these consultants built up considerable practices and charged high fees.  </a:t>
            </a:r>
          </a:p>
          <a:p>
            <a:pPr marL="171450" indent="-171450">
              <a:buFont typeface="Arial" panose="020B0604020202020204" pitchFamily="34" charset="0"/>
              <a:buChar char="•"/>
            </a:pPr>
            <a:r>
              <a:rPr lang="en-GB" sz="1100" dirty="0">
                <a:latin typeface="Arial" panose="020B0604020202020204" pitchFamily="34" charset="0"/>
                <a:cs typeface="Arial" panose="020B0604020202020204" pitchFamily="34" charset="0"/>
              </a:rPr>
              <a:t>Clients were not confined exclusively to the commonality. High ranking members of society  sometimes required magic to ward off sudden onset of illness, or they may have sought to learn their future by divination. Added to this magical remedies were available for an enormous range of problems. In 1544, Lord Neville was promised the assistance of magic in his efforts to become proficient on the lute and virginals. In the late seventeenth century the antiquary Elias </a:t>
            </a:r>
            <a:r>
              <a:rPr lang="en-GB" sz="1100" dirty="0" err="1">
                <a:latin typeface="Arial" panose="020B0604020202020204" pitchFamily="34" charset="0"/>
                <a:cs typeface="Arial" panose="020B0604020202020204" pitchFamily="34" charset="0"/>
              </a:rPr>
              <a:t>Ashmole</a:t>
            </a:r>
            <a:r>
              <a:rPr lang="en-GB" sz="1100" dirty="0">
                <a:latin typeface="Arial" panose="020B0604020202020204" pitchFamily="34" charset="0"/>
                <a:cs typeface="Arial" panose="020B0604020202020204" pitchFamily="34" charset="0"/>
              </a:rPr>
              <a:t> employed astrological  talismans to ride his house of rats and mice. </a:t>
            </a:r>
          </a:p>
          <a:p>
            <a:pPr marL="171450" indent="-171450">
              <a:buFont typeface="Arial" panose="020B0604020202020204" pitchFamily="34" charset="0"/>
              <a:buChar char="•"/>
            </a:pPr>
            <a:endParaRPr lang="en-GB" sz="1100" dirty="0">
              <a:latin typeface="Arial" panose="020B0604020202020204" pitchFamily="34" charset="0"/>
              <a:cs typeface="Arial" panose="020B0604020202020204" pitchFamily="34" charset="0"/>
            </a:endParaRPr>
          </a:p>
          <a:p>
            <a:endParaRPr lang="en-GB" sz="1100" b="1" dirty="0">
              <a:latin typeface="Arial" panose="020B0604020202020204" pitchFamily="34" charset="0"/>
              <a:cs typeface="Arial" panose="020B0604020202020204" pitchFamily="34" charset="0"/>
            </a:endParaRPr>
          </a:p>
          <a:p>
            <a:r>
              <a:rPr lang="en-GB" sz="1100" b="1" dirty="0">
                <a:latin typeface="Arial" panose="020B0604020202020204" pitchFamily="34" charset="0"/>
                <a:cs typeface="Arial" panose="020B0604020202020204" pitchFamily="34" charset="0"/>
              </a:rPr>
              <a:t>Key words and terms</a:t>
            </a:r>
          </a:p>
          <a:p>
            <a:r>
              <a:rPr lang="en-GB" sz="1100" b="1" dirty="0">
                <a:latin typeface="Arial" panose="020B0604020202020204" pitchFamily="34" charset="0"/>
                <a:cs typeface="Arial" panose="020B0604020202020204" pitchFamily="34" charset="0"/>
              </a:rPr>
              <a:t>Incantations: </a:t>
            </a:r>
            <a:r>
              <a:rPr lang="en-GB" sz="1100" dirty="0">
                <a:latin typeface="Arial" panose="020B0604020202020204" pitchFamily="34" charset="0"/>
                <a:cs typeface="Arial" panose="020B0604020202020204" pitchFamily="34" charset="0"/>
              </a:rPr>
              <a:t>spoken spells</a:t>
            </a:r>
          </a:p>
          <a:p>
            <a:r>
              <a:rPr lang="en-GB" sz="1100" b="1" dirty="0">
                <a:latin typeface="Arial" panose="020B0604020202020204" pitchFamily="34" charset="0"/>
                <a:cs typeface="Arial" panose="020B0604020202020204" pitchFamily="34" charset="0"/>
              </a:rPr>
              <a:t>Benign: </a:t>
            </a:r>
            <a:r>
              <a:rPr lang="en-GB" sz="1100" dirty="0">
                <a:latin typeface="Arial" panose="020B0604020202020204" pitchFamily="34" charset="0"/>
                <a:cs typeface="Arial" panose="020B0604020202020204" pitchFamily="34" charset="0"/>
              </a:rPr>
              <a:t>harmless</a:t>
            </a:r>
          </a:p>
          <a:p>
            <a:r>
              <a:rPr lang="en-GB" sz="1100" b="1" dirty="0">
                <a:latin typeface="Arial" panose="020B0604020202020204" pitchFamily="34" charset="0"/>
                <a:cs typeface="Arial" panose="020B0604020202020204" pitchFamily="34" charset="0"/>
              </a:rPr>
              <a:t>Malign</a:t>
            </a:r>
            <a:r>
              <a:rPr lang="en-GB" sz="1100" dirty="0">
                <a:latin typeface="Arial" panose="020B0604020202020204" pitchFamily="34" charset="0"/>
                <a:cs typeface="Arial" panose="020B0604020202020204" pitchFamily="34" charset="0"/>
              </a:rPr>
              <a:t>: </a:t>
            </a:r>
          </a:p>
          <a:p>
            <a:r>
              <a:rPr lang="en-GB" sz="1100" b="1" dirty="0">
                <a:latin typeface="Arial" panose="020B0604020202020204" pitchFamily="34" charset="0"/>
                <a:cs typeface="Arial" panose="020B0604020202020204" pitchFamily="34" charset="0"/>
              </a:rPr>
              <a:t>Propitious: </a:t>
            </a:r>
          </a:p>
          <a:p>
            <a:r>
              <a:rPr lang="en-GB" sz="1100" b="1" dirty="0">
                <a:latin typeface="Arial" panose="020B0604020202020204" pitchFamily="34" charset="0"/>
                <a:cs typeface="Arial" panose="020B0604020202020204" pitchFamily="34" charset="0"/>
              </a:rPr>
              <a:t>Mechanistic: </a:t>
            </a:r>
            <a:r>
              <a:rPr lang="en-GB" sz="1100" dirty="0">
                <a:latin typeface="Arial" panose="020B0604020202020204" pitchFamily="34" charset="0"/>
                <a:cs typeface="Arial" panose="020B0604020202020204" pitchFamily="34" charset="0"/>
              </a:rPr>
              <a:t>describes a world view in which the laws of physics and maths applied</a:t>
            </a:r>
          </a:p>
          <a:p>
            <a:r>
              <a:rPr lang="en-GB" sz="1100" b="1" dirty="0">
                <a:latin typeface="Arial" panose="020B0604020202020204" pitchFamily="34" charset="0"/>
                <a:cs typeface="Arial" panose="020B0604020202020204" pitchFamily="34" charset="0"/>
              </a:rPr>
              <a:t>Artisans:</a:t>
            </a:r>
            <a:endParaRPr lang="en-GB" sz="11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908557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0" y="479336"/>
            <a:ext cx="6635750" cy="4832092"/>
          </a:xfrm>
          <a:prstGeom prst="rect">
            <a:avLst/>
          </a:prstGeom>
        </p:spPr>
        <p:txBody>
          <a:bodyPr wrap="square">
            <a:spAutoFit/>
          </a:bodyPr>
          <a:lstStyle/>
          <a:p>
            <a:pPr algn="ctr"/>
            <a:r>
              <a:rPr lang="en-GB" sz="1100" b="1" dirty="0">
                <a:latin typeface="Arial" panose="020B0604020202020204" pitchFamily="34" charset="0"/>
                <a:cs typeface="Arial" panose="020B0604020202020204" pitchFamily="34" charset="0"/>
              </a:rPr>
              <a:t>The role of magic</a:t>
            </a:r>
          </a:p>
          <a:p>
            <a:r>
              <a:rPr lang="en-GB" sz="1100" b="1" dirty="0">
                <a:latin typeface="Arial" panose="020B0604020202020204" pitchFamily="34" charset="0"/>
                <a:cs typeface="Arial" panose="020B0604020202020204" pitchFamily="34" charset="0"/>
              </a:rPr>
              <a:t>Magic, witchcraft and the views of the elite</a:t>
            </a:r>
          </a:p>
          <a:p>
            <a:r>
              <a:rPr lang="en-GB" sz="1100" b="1" dirty="0">
                <a:latin typeface="Arial" panose="020B0604020202020204" pitchFamily="34" charset="0"/>
                <a:cs typeface="Arial" panose="020B0604020202020204" pitchFamily="34" charset="0"/>
              </a:rPr>
              <a:t>High Magic (continued</a:t>
            </a:r>
            <a:r>
              <a:rPr lang="en-GB" sz="1100" b="1" dirty="0">
                <a:latin typeface="Arial" panose="020B0604020202020204" pitchFamily="34" charset="0"/>
                <a:cs typeface="Arial" panose="020B0604020202020204" pitchFamily="34" charset="0"/>
              </a:rPr>
              <a:t>)</a:t>
            </a:r>
          </a:p>
          <a:p>
            <a:endParaRPr lang="en-GB" sz="11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100" dirty="0">
                <a:latin typeface="Arial" panose="020B0604020202020204" pitchFamily="34" charset="0"/>
                <a:cs typeface="Arial" panose="020B0604020202020204" pitchFamily="34" charset="0"/>
              </a:rPr>
              <a:t>In the Early Modern period, when all academic learning was based upon the dual authorities of scripture and classical texts, and outright rejection of the operation of malevolent and ungodly forces was scarcely an option for the majority of Europe’s intellectual elite. Beliefs in witchcraft were regarded by the educated classes as anything but superstitious. Yet it was not generally thought that demons – and consequently – the human beings who practised magic by their aid  - were capable by their own powers of working  true miracles beyond the course of nature, which only God could perform. </a:t>
            </a:r>
          </a:p>
          <a:p>
            <a:pPr marL="171450" indent="-171450">
              <a:buFont typeface="Arial" panose="020B0604020202020204" pitchFamily="34" charset="0"/>
              <a:buChar char="•"/>
            </a:pPr>
            <a:r>
              <a:rPr lang="en-GB" sz="1100" dirty="0">
                <a:latin typeface="Arial" panose="020B0604020202020204" pitchFamily="34" charset="0"/>
                <a:cs typeface="Arial" panose="020B0604020202020204" pitchFamily="34" charset="0"/>
              </a:rPr>
              <a:t>But if demons were restricted to operating by natural forces, they could none the less, create effects far beyond anything that unaided human beings could manage In effect the Devil was the consummate natural magician; by contrast his tools, the witches , could produce their effects only with his assistance. Witches might delude themselves into thinking  that it was they who exercised real power, but their rituals served only to reinforce the terms of their demonic pacts and their utter subjection to the Devil. Even though demons were held to be constrained by natural laws, their command of natural forces, together with their cunning and power to deceive, made them greatly feared by medieval and early modern people. A person who strove to save his soul from damnation was engaged in a chess match with a more skilled opponent. He could only hope to save himself if he threw himself upon divine protection. </a:t>
            </a:r>
          </a:p>
          <a:p>
            <a:pPr marL="171450" indent="-171450">
              <a:buFont typeface="Arial" panose="020B0604020202020204" pitchFamily="34" charset="0"/>
              <a:buChar char="•"/>
            </a:pPr>
            <a:r>
              <a:rPr lang="en-GB" sz="1100" dirty="0">
                <a:latin typeface="Arial" panose="020B0604020202020204" pitchFamily="34" charset="0"/>
                <a:cs typeface="Arial" panose="020B0604020202020204" pitchFamily="34" charset="0"/>
              </a:rPr>
              <a:t>When considering the beliefs of the educated classes the historian must exercise considerable caution in their interpretations of the past. A belief need not be irrational simply because it is false; it is untrue, for instance, to believe that the sun goes down on the earth, but it was not irrational to accept this before the evidence for heliocentric was available. Similarly, people believed in witchcraft when the when they believed in a universe populated by variety of spiritual forces of a personal kind which were both good and evil by turns. In this a context it should be no surprise that King James VI would hold such strong beliefs about the existence of witches. </a:t>
            </a:r>
          </a:p>
        </p:txBody>
      </p:sp>
    </p:spTree>
    <p:extLst>
      <p:ext uri="{BB962C8B-B14F-4D97-AF65-F5344CB8AC3E}">
        <p14:creationId xmlns:p14="http://schemas.microsoft.com/office/powerpoint/2010/main" val="32097500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5100" y="419100"/>
            <a:ext cx="6565900" cy="7879080"/>
          </a:xfrm>
          <a:prstGeom prst="rect">
            <a:avLst/>
          </a:prstGeom>
          <a:noFill/>
        </p:spPr>
        <p:txBody>
          <a:bodyPr wrap="square" rtlCol="0">
            <a:spAutoFit/>
          </a:bodyPr>
          <a:lstStyle/>
          <a:p>
            <a:pPr marL="228600" indent="-228600" algn="just" defTabSz="685800">
              <a:buFont typeface="Arial" pitchFamily="34" charset="0"/>
              <a:buChar char="•"/>
              <a:defRPr/>
            </a:pPr>
            <a:r>
              <a:rPr lang="en-GB" sz="1100" dirty="0">
                <a:latin typeface="Arial" panose="020B0604020202020204" pitchFamily="34" charset="0"/>
                <a:cs typeface="Arial" panose="020B0604020202020204" pitchFamily="34" charset="0"/>
              </a:rPr>
              <a:t>Popular culture and beliefs were at the heart of the way that ordinary lives were conducted, and at the end, so were the ways  in which death was dealt with. Equally a carnival could be used by for upper-class plotting. Meanwhile the witch hunts which swept Europe,  by the end of the sixteenth century, were a dramatic example of how the culture of the educated could combine with the interpretation of ordinary people to disastrous effect. For the most part, however, popular culture concerns communities coming together and expressing their unity and shared values and perspectives. This sharing might occur in the tavern, the home, a football match (!), the streets, but so frequently fringed by the shared experience of the church.  </a:t>
            </a:r>
          </a:p>
          <a:p>
            <a:pPr marL="228600" indent="-228600" algn="ctr" defTabSz="685800">
              <a:defRPr/>
            </a:pPr>
            <a:endParaRPr lang="en-GB" sz="1100" b="1" dirty="0">
              <a:latin typeface="Arial" panose="020B0604020202020204" pitchFamily="34" charset="0"/>
              <a:cs typeface="Arial" panose="020B0604020202020204" pitchFamily="34" charset="0"/>
            </a:endParaRPr>
          </a:p>
          <a:p>
            <a:pPr algn="ctr"/>
            <a:r>
              <a:rPr lang="en-GB" sz="1100" b="1" dirty="0">
                <a:latin typeface="Arial" panose="020B0604020202020204" pitchFamily="34" charset="0"/>
                <a:cs typeface="Arial" panose="020B0604020202020204" pitchFamily="34" charset="0"/>
              </a:rPr>
              <a:t>Popular culture and the Church</a:t>
            </a:r>
          </a:p>
          <a:p>
            <a:endParaRPr lang="en-GB" sz="1100" b="1" dirty="0">
              <a:latin typeface="Arial" panose="020B0604020202020204" pitchFamily="34" charset="0"/>
              <a:cs typeface="Arial" panose="020B0604020202020204" pitchFamily="34" charset="0"/>
            </a:endParaRPr>
          </a:p>
          <a:p>
            <a:pPr algn="just"/>
            <a:r>
              <a:rPr lang="en-GB" sz="1100" dirty="0">
                <a:latin typeface="Arial" panose="020B0604020202020204" pitchFamily="34" charset="0"/>
                <a:cs typeface="Arial" panose="020B0604020202020204" pitchFamily="34" charset="0"/>
              </a:rPr>
              <a:t>How far was the Church responsible for forming popular culture?</a:t>
            </a:r>
          </a:p>
          <a:p>
            <a:pPr algn="just"/>
            <a:endParaRPr lang="en-GB" sz="1100" dirty="0">
              <a:latin typeface="Arial" panose="020B0604020202020204" pitchFamily="34" charset="0"/>
              <a:cs typeface="Arial" panose="020B0604020202020204" pitchFamily="34" charset="0"/>
            </a:endParaRPr>
          </a:p>
          <a:p>
            <a:pPr algn="just"/>
            <a:r>
              <a:rPr lang="en-GB" sz="1100" dirty="0">
                <a:latin typeface="Arial" panose="020B0604020202020204" pitchFamily="34" charset="0"/>
                <a:cs typeface="Arial" panose="020B0604020202020204" pitchFamily="34" charset="0"/>
              </a:rPr>
              <a:t>The Church might seem to be the classic example of the learned elite imposing its culture on the people; however, in many ways the people used the church physically and symbolically for their own purposes. How?</a:t>
            </a:r>
          </a:p>
          <a:p>
            <a:pPr algn="just"/>
            <a:endParaRPr lang="en-GB" sz="1100" b="1" dirty="0">
              <a:latin typeface="Arial" panose="020B0604020202020204" pitchFamily="34" charset="0"/>
              <a:cs typeface="Arial" panose="020B0604020202020204" pitchFamily="34" charset="0"/>
            </a:endParaRPr>
          </a:p>
          <a:p>
            <a:pPr algn="just"/>
            <a:r>
              <a:rPr lang="en-GB" sz="1100" b="1" dirty="0">
                <a:latin typeface="Arial" panose="020B0604020202020204" pitchFamily="34" charset="0"/>
                <a:cs typeface="Arial" panose="020B0604020202020204" pitchFamily="34" charset="0"/>
              </a:rPr>
              <a:t>Before the Reformation</a:t>
            </a:r>
            <a:endParaRPr lang="en-GB" sz="1100" dirty="0">
              <a:latin typeface="Arial" panose="020B0604020202020204" pitchFamily="34" charset="0"/>
              <a:cs typeface="Arial" panose="020B0604020202020204" pitchFamily="34" charset="0"/>
            </a:endParaRPr>
          </a:p>
          <a:p>
            <a:pPr algn="just"/>
            <a:r>
              <a:rPr lang="en-GB" sz="1100" b="1" dirty="0">
                <a:latin typeface="Arial" panose="020B0604020202020204" pitchFamily="34" charset="0"/>
                <a:cs typeface="Arial" panose="020B0604020202020204" pitchFamily="34" charset="0"/>
              </a:rPr>
              <a:t>Church Ceremony and the significance of ritual</a:t>
            </a:r>
          </a:p>
          <a:p>
            <a:pPr algn="just"/>
            <a:r>
              <a:rPr lang="en-GB" sz="1100" dirty="0">
                <a:latin typeface="Arial" panose="020B0604020202020204" pitchFamily="34" charset="0"/>
                <a:cs typeface="Arial" panose="020B0604020202020204" pitchFamily="34" charset="0"/>
              </a:rPr>
              <a:t>Church ceremonies eased people through the transitions of life from birth (baptism) to death (the last rites and the funeral). Key points in people’s lives were punctuated by the Church, the ceremonies that it performed.</a:t>
            </a:r>
          </a:p>
          <a:p>
            <a:pPr marL="171450" indent="-171450" algn="just">
              <a:buFont typeface="Arial" panose="020B0604020202020204" pitchFamily="34" charset="0"/>
              <a:buChar char="•"/>
            </a:pPr>
            <a:r>
              <a:rPr lang="en-GB" sz="1100" b="1" dirty="0">
                <a:latin typeface="Arial" panose="020B0604020202020204" pitchFamily="34" charset="0"/>
                <a:cs typeface="Arial" panose="020B0604020202020204" pitchFamily="34" charset="0"/>
              </a:rPr>
              <a:t>Birth:</a:t>
            </a:r>
            <a:r>
              <a:rPr lang="en-GB" sz="1100" dirty="0">
                <a:latin typeface="Arial" panose="020B0604020202020204" pitchFamily="34" charset="0"/>
                <a:cs typeface="Arial" panose="020B0604020202020204" pitchFamily="34" charset="0"/>
              </a:rPr>
              <a:t> a woman who had just given birth was thought to be ‘polluted’  until she was reintroduced  into the community through a special blessing known as ‘churching’.</a:t>
            </a:r>
          </a:p>
          <a:p>
            <a:pPr marL="171450" indent="-171450" algn="just">
              <a:buFont typeface="Arial" panose="020B0604020202020204" pitchFamily="34" charset="0"/>
              <a:buChar char="•"/>
            </a:pPr>
            <a:r>
              <a:rPr lang="en-GB" sz="1100" b="1" dirty="0">
                <a:latin typeface="Arial" panose="020B0604020202020204" pitchFamily="34" charset="0"/>
                <a:cs typeface="Arial" panose="020B0604020202020204" pitchFamily="34" charset="0"/>
              </a:rPr>
              <a:t>Death:</a:t>
            </a:r>
            <a:r>
              <a:rPr lang="en-GB" sz="1100" dirty="0">
                <a:latin typeface="Arial" panose="020B0604020202020204" pitchFamily="34" charset="0"/>
                <a:cs typeface="Arial" panose="020B0604020202020204" pitchFamily="34" charset="0"/>
              </a:rPr>
              <a:t> there was an ‘art of dying’ to cope with the final, traumatic hours of life during which the Virgin and the saints would be contemplated. </a:t>
            </a:r>
          </a:p>
          <a:p>
            <a:pPr marL="171450" indent="-171450" algn="just">
              <a:buFont typeface="Arial" panose="020B0604020202020204" pitchFamily="34" charset="0"/>
              <a:buChar char="•"/>
            </a:pPr>
            <a:r>
              <a:rPr lang="en-GB" sz="1100" b="1" dirty="0">
                <a:latin typeface="Arial" panose="020B0604020202020204" pitchFamily="34" charset="0"/>
                <a:cs typeface="Arial" panose="020B0604020202020204" pitchFamily="34" charset="0"/>
              </a:rPr>
              <a:t>Marriage: </a:t>
            </a:r>
            <a:endParaRPr lang="en-GB" sz="1100" dirty="0">
              <a:latin typeface="Arial" panose="020B0604020202020204" pitchFamily="34" charset="0"/>
              <a:cs typeface="Arial" panose="020B0604020202020204" pitchFamily="34" charset="0"/>
            </a:endParaRPr>
          </a:p>
          <a:p>
            <a:pPr marL="171450" indent="-171450" algn="just">
              <a:buFont typeface="Arial" panose="020B0604020202020204" pitchFamily="34" charset="0"/>
              <a:buChar char="•"/>
            </a:pPr>
            <a:r>
              <a:rPr lang="en-GB" sz="1100" b="1" dirty="0">
                <a:latin typeface="Arial" panose="020B0604020202020204" pitchFamily="34" charset="0"/>
                <a:cs typeface="Arial" panose="020B0604020202020204" pitchFamily="34" charset="0"/>
              </a:rPr>
              <a:t>Bereavement:</a:t>
            </a:r>
            <a:r>
              <a:rPr lang="en-GB" sz="1100" dirty="0">
                <a:latin typeface="Arial" panose="020B0604020202020204" pitchFamily="34" charset="0"/>
                <a:cs typeface="Arial" panose="020B0604020202020204" pitchFamily="34" charset="0"/>
              </a:rPr>
              <a:t> for those left behind collective mourning  and the tearing of clothes and waling were common practice in parts of the Christian world; a stark contrast  with the sometimes repressive and private grief which is more often practiced in many parts of the modern world.</a:t>
            </a:r>
          </a:p>
          <a:p>
            <a:pPr algn="just"/>
            <a:endParaRPr lang="en-GB" sz="1100" dirty="0">
              <a:latin typeface="Arial" panose="020B0604020202020204" pitchFamily="34" charset="0"/>
              <a:cs typeface="Arial" panose="020B0604020202020204" pitchFamily="34" charset="0"/>
            </a:endParaRPr>
          </a:p>
          <a:p>
            <a:pPr algn="just"/>
            <a:r>
              <a:rPr lang="en-GB" sz="1100" dirty="0">
                <a:latin typeface="Arial" panose="020B0604020202020204" pitchFamily="34" charset="0"/>
                <a:cs typeface="Arial" panose="020B0604020202020204" pitchFamily="34" charset="0"/>
              </a:rPr>
              <a:t>The presence and functions of the Church played a crucial role at the heart of ordinary people's lives. Without the Church these turning points could not be observed and endorsed by the Church, and therefore not held within the values of the community. Ritual observance was a unifying force, and as such helped to form popular culture.</a:t>
            </a:r>
          </a:p>
          <a:p>
            <a:endParaRPr lang="en-GB" sz="1100" dirty="0">
              <a:latin typeface="Arial" panose="020B0604020202020204" pitchFamily="34" charset="0"/>
              <a:cs typeface="Arial" panose="020B0604020202020204" pitchFamily="34" charset="0"/>
            </a:endParaRPr>
          </a:p>
          <a:p>
            <a:r>
              <a:rPr lang="en-GB" sz="1100" b="1" dirty="0">
                <a:latin typeface="Arial" panose="020B0604020202020204" pitchFamily="34" charset="0"/>
                <a:cs typeface="Arial" panose="020B0604020202020204" pitchFamily="34" charset="0"/>
              </a:rPr>
              <a:t>Key words and terms</a:t>
            </a:r>
            <a:endParaRPr lang="en-GB" sz="1200" b="1" dirty="0">
              <a:latin typeface="Arial" panose="020B0604020202020204" pitchFamily="34" charset="0"/>
              <a:cs typeface="Arial" panose="020B0604020202020204" pitchFamily="34" charset="0"/>
            </a:endParaRPr>
          </a:p>
          <a:p>
            <a:r>
              <a:rPr lang="en-GB" sz="1100" b="1" dirty="0">
                <a:latin typeface="Arial" panose="020B0604020202020204" pitchFamily="34" charset="0"/>
                <a:cs typeface="Arial" panose="020B0604020202020204" pitchFamily="34" charset="0"/>
              </a:rPr>
              <a:t>Popular Culture:</a:t>
            </a:r>
            <a:r>
              <a:rPr lang="en-GB" sz="1100" dirty="0">
                <a:latin typeface="Arial" panose="020B0604020202020204" pitchFamily="34" charset="0"/>
                <a:cs typeface="Arial" panose="020B0604020202020204" pitchFamily="34" charset="0"/>
              </a:rPr>
              <a:t> </a:t>
            </a:r>
            <a:r>
              <a:rPr lang="en-US" sz="1100" dirty="0">
                <a:latin typeface="Arial" panose="020B0604020202020204" pitchFamily="34" charset="0"/>
                <a:cs typeface="Arial" panose="020B0604020202020204" pitchFamily="34" charset="0"/>
              </a:rPr>
              <a:t>ideas, perspectives, attitudes, images, and other phenomena that are within the mainstream of a given culture. It can often refer to the culture based on the tastes of ordinary people rather than an educated elite.</a:t>
            </a:r>
            <a:endParaRPr lang="en-GB" sz="1100" dirty="0">
              <a:latin typeface="Arial" panose="020B0604020202020204" pitchFamily="34" charset="0"/>
              <a:cs typeface="Arial" panose="020B0604020202020204" pitchFamily="34" charset="0"/>
            </a:endParaRPr>
          </a:p>
          <a:p>
            <a:r>
              <a:rPr lang="en-GB" sz="1100" b="1" dirty="0">
                <a:latin typeface="Arial" panose="020B0604020202020204" pitchFamily="34" charset="0"/>
                <a:cs typeface="Arial" panose="020B0604020202020204" pitchFamily="34" charset="0"/>
              </a:rPr>
              <a:t>Reformation:</a:t>
            </a:r>
            <a:r>
              <a:rPr lang="en-GB" sz="1100" dirty="0">
                <a:latin typeface="Arial" panose="020B0604020202020204" pitchFamily="34" charset="0"/>
                <a:cs typeface="Arial" panose="020B0604020202020204" pitchFamily="34" charset="0"/>
              </a:rPr>
              <a:t> the dramatic changes that took place in the Christian Church in Western and central Europe during the sixteenth century.</a:t>
            </a:r>
          </a:p>
          <a:p>
            <a:r>
              <a:rPr lang="en-GB" sz="1100" b="1" dirty="0">
                <a:latin typeface="Arial" panose="020B0604020202020204" pitchFamily="34" charset="0"/>
                <a:cs typeface="Arial" panose="020B0604020202020204" pitchFamily="34" charset="0"/>
              </a:rPr>
              <a:t>Ritual: </a:t>
            </a:r>
            <a:r>
              <a:rPr lang="en-US" sz="1100" b="1" dirty="0">
                <a:latin typeface="Arial" panose="020B0604020202020204" pitchFamily="34" charset="0"/>
                <a:cs typeface="Arial" panose="020B0604020202020204" pitchFamily="34" charset="0"/>
              </a:rPr>
              <a:t> </a:t>
            </a:r>
            <a:r>
              <a:rPr lang="en-US" sz="1100" dirty="0">
                <a:latin typeface="Arial" panose="020B0604020202020204" pitchFamily="34" charset="0"/>
                <a:cs typeface="Arial" panose="020B0604020202020204" pitchFamily="34" charset="0"/>
              </a:rPr>
              <a:t>religious or solemn ceremony made up of a series of actions performed according to a prescribed order. </a:t>
            </a:r>
            <a:endParaRPr lang="en-GB" sz="1100" dirty="0">
              <a:latin typeface="Arial" panose="020B0604020202020204" pitchFamily="34" charset="0"/>
              <a:cs typeface="Arial" panose="020B0604020202020204" pitchFamily="34" charset="0"/>
            </a:endParaRPr>
          </a:p>
          <a:p>
            <a:r>
              <a:rPr lang="en-GB" sz="1100" b="1" dirty="0">
                <a:latin typeface="Arial" panose="020B0604020202020204" pitchFamily="34" charset="0"/>
                <a:cs typeface="Arial" panose="020B0604020202020204" pitchFamily="34" charset="0"/>
              </a:rPr>
              <a:t>Observance: </a:t>
            </a:r>
            <a:r>
              <a:rPr lang="en-US" sz="1100" b="1" dirty="0">
                <a:latin typeface="Arial" panose="020B0604020202020204" pitchFamily="34" charset="0"/>
                <a:cs typeface="Arial" panose="020B0604020202020204" pitchFamily="34" charset="0"/>
              </a:rPr>
              <a:t> </a:t>
            </a:r>
            <a:r>
              <a:rPr lang="en-US" sz="1100" dirty="0">
                <a:latin typeface="Arial" panose="020B0604020202020204" pitchFamily="34" charset="0"/>
                <a:cs typeface="Arial" panose="020B0604020202020204" pitchFamily="34" charset="0"/>
              </a:rPr>
              <a:t>rule or custom to be followed or obeyed</a:t>
            </a:r>
            <a:endParaRPr lang="en-GB"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336069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900" y="419101"/>
            <a:ext cx="6743700" cy="8048357"/>
          </a:xfrm>
          <a:prstGeom prst="rect">
            <a:avLst/>
          </a:prstGeom>
          <a:noFill/>
        </p:spPr>
        <p:txBody>
          <a:bodyPr wrap="square" rtlCol="0">
            <a:spAutoFit/>
          </a:bodyPr>
          <a:lstStyle/>
          <a:p>
            <a:pPr algn="ctr"/>
            <a:r>
              <a:rPr lang="en-GB" sz="1100" b="1" dirty="0">
                <a:latin typeface="Arial" panose="020B0604020202020204" pitchFamily="34" charset="0"/>
                <a:cs typeface="Arial" panose="020B0604020202020204" pitchFamily="34" charset="0"/>
              </a:rPr>
              <a:t>Popular culture and the Church</a:t>
            </a:r>
          </a:p>
          <a:p>
            <a:endParaRPr lang="en-GB" sz="1100" b="1" dirty="0">
              <a:latin typeface="Arial" panose="020B0604020202020204" pitchFamily="34" charset="0"/>
              <a:cs typeface="Arial" panose="020B0604020202020204" pitchFamily="34" charset="0"/>
            </a:endParaRPr>
          </a:p>
          <a:p>
            <a:r>
              <a:rPr lang="en-GB" sz="1100" b="1" dirty="0">
                <a:latin typeface="Arial" panose="020B0604020202020204" pitchFamily="34" charset="0"/>
                <a:cs typeface="Arial" panose="020B0604020202020204" pitchFamily="34" charset="0"/>
              </a:rPr>
              <a:t>The Church and protection of the community</a:t>
            </a:r>
          </a:p>
          <a:p>
            <a:pPr marL="171450" indent="-171450">
              <a:buFont typeface="Arial" panose="020B0604020202020204" pitchFamily="34" charset="0"/>
              <a:buChar char="•"/>
            </a:pPr>
            <a:r>
              <a:rPr lang="en-GB" sz="1100" b="1" dirty="0">
                <a:latin typeface="Arial" panose="020B0604020202020204" pitchFamily="34" charset="0"/>
                <a:cs typeface="Arial" panose="020B0604020202020204" pitchFamily="34" charset="0"/>
              </a:rPr>
              <a:t> The Church, the seasons, and agriculture: </a:t>
            </a:r>
            <a:r>
              <a:rPr lang="en-GB" sz="1100" dirty="0">
                <a:latin typeface="Arial" panose="020B0604020202020204" pitchFamily="34" charset="0"/>
                <a:cs typeface="Arial" panose="020B0604020202020204" pitchFamily="34" charset="0"/>
              </a:rPr>
              <a:t>church services also followed the seasonal calendar  which governed agricultural communities to help ensure fertility. During the rogation days in the Spring, when buds could still easily be devastated by frost or storms, the priest would lead his congregation in procession around the parish ‘beating the bounds’. This was when the community would call on God’s protection for those within bounds. </a:t>
            </a:r>
          </a:p>
          <a:p>
            <a:endParaRPr lang="en-GB" sz="1100" b="1" dirty="0">
              <a:latin typeface="Arial" panose="020B0604020202020204" pitchFamily="34" charset="0"/>
              <a:cs typeface="Arial" panose="020B0604020202020204" pitchFamily="34" charset="0"/>
            </a:endParaRPr>
          </a:p>
          <a:p>
            <a:r>
              <a:rPr lang="en-GB" sz="1100" b="1" dirty="0">
                <a:latin typeface="Arial" panose="020B0604020202020204" pitchFamily="34" charset="0"/>
                <a:cs typeface="Arial" panose="020B0604020202020204" pitchFamily="34" charset="0"/>
              </a:rPr>
              <a:t>The Church at the physical and social heart of the community </a:t>
            </a:r>
            <a:endParaRPr lang="en-GB" sz="11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100" b="1" dirty="0">
                <a:latin typeface="Arial" panose="020B0604020202020204" pitchFamily="34" charset="0"/>
                <a:cs typeface="Arial" panose="020B0604020202020204" pitchFamily="34" charset="0"/>
              </a:rPr>
              <a:t>Churches were frequently adorned with gargoyles. </a:t>
            </a:r>
            <a:r>
              <a:rPr lang="en-GB" sz="1100" dirty="0">
                <a:latin typeface="Arial" panose="020B0604020202020204" pitchFamily="34" charset="0"/>
                <a:cs typeface="Arial" panose="020B0604020202020204" pitchFamily="34" charset="0"/>
              </a:rPr>
              <a:t>They could be a functional part of the guttering but they also served to ward off the malevolent natural spirits that inhabited the mental universe of the people.</a:t>
            </a:r>
          </a:p>
          <a:p>
            <a:pPr marL="171450" indent="-171450">
              <a:buFont typeface="Arial" panose="020B0604020202020204" pitchFamily="34" charset="0"/>
              <a:buChar char="•"/>
            </a:pPr>
            <a:r>
              <a:rPr lang="en-GB" sz="1100" b="1" dirty="0">
                <a:latin typeface="Arial" panose="020B0604020202020204" pitchFamily="34" charset="0"/>
                <a:cs typeface="Arial" panose="020B0604020202020204" pitchFamily="34" charset="0"/>
              </a:rPr>
              <a:t>Use of the church grounds:</a:t>
            </a:r>
            <a:r>
              <a:rPr lang="en-GB" sz="1100" dirty="0">
                <a:latin typeface="Arial" panose="020B0604020202020204" pitchFamily="34" charset="0"/>
                <a:cs typeface="Arial" panose="020B0604020202020204" pitchFamily="34" charset="0"/>
              </a:rPr>
              <a:t> the graveyard around the church was not just consecrated land where the dead were buried. It was also an open space to be used for dancing and for sports. These practices would later be condemned by the protestant reformers of the sixteenth century.</a:t>
            </a:r>
          </a:p>
          <a:p>
            <a:pPr marL="171450" indent="-171450">
              <a:buFont typeface="Arial" panose="020B0604020202020204" pitchFamily="34" charset="0"/>
              <a:buChar char="•"/>
            </a:pPr>
            <a:r>
              <a:rPr lang="en-GB" sz="1100" b="1" dirty="0">
                <a:latin typeface="Arial" panose="020B0604020202020204" pitchFamily="34" charset="0"/>
                <a:cs typeface="Arial" panose="020B0604020202020204" pitchFamily="34" charset="0"/>
              </a:rPr>
              <a:t>Use of the church:</a:t>
            </a:r>
            <a:r>
              <a:rPr lang="en-GB" sz="1100" dirty="0">
                <a:latin typeface="Arial" panose="020B0604020202020204" pitchFamily="34" charset="0"/>
                <a:cs typeface="Arial" panose="020B0604020202020204" pitchFamily="34" charset="0"/>
              </a:rPr>
              <a:t> attendance at church may have looked very different to may do today. There was no reverential hush and there were no pews. Reformers of the time have left accounts of a congregation that might wander around gossiping, or even playing with their dogs during the church service. Congregations were not simply passive, or even sometimes disciplined in the act of worship.</a:t>
            </a:r>
          </a:p>
          <a:p>
            <a:endParaRPr lang="en-GB" sz="1100" b="1" dirty="0">
              <a:latin typeface="Arial" panose="020B0604020202020204" pitchFamily="34" charset="0"/>
              <a:cs typeface="Arial" panose="020B0604020202020204" pitchFamily="34" charset="0"/>
            </a:endParaRPr>
          </a:p>
          <a:p>
            <a:r>
              <a:rPr lang="en-GB" sz="1100" b="1" dirty="0">
                <a:latin typeface="Arial" panose="020B0604020202020204" pitchFamily="34" charset="0"/>
                <a:cs typeface="Arial" panose="020B0604020202020204" pitchFamily="34" charset="0"/>
              </a:rPr>
              <a:t>The church and the place of religion in popular culture</a:t>
            </a:r>
          </a:p>
          <a:p>
            <a:r>
              <a:rPr lang="en-GB" sz="1100" b="1" dirty="0">
                <a:latin typeface="Arial" panose="020B0604020202020204" pitchFamily="34" charset="0"/>
                <a:cs typeface="Arial" panose="020B0604020202020204" pitchFamily="34" charset="0"/>
              </a:rPr>
              <a:t>Atheism: to be believe or not to believe?</a:t>
            </a:r>
          </a:p>
          <a:p>
            <a:pPr marL="171450" indent="-171450">
              <a:buFont typeface="Arial" panose="020B0604020202020204" pitchFamily="34" charset="0"/>
              <a:buChar char="•"/>
            </a:pPr>
            <a:r>
              <a:rPr lang="en-GB" sz="1100" dirty="0">
                <a:latin typeface="Arial" panose="020B0604020202020204" pitchFamily="34" charset="0"/>
                <a:cs typeface="Arial" panose="020B0604020202020204" pitchFamily="34" charset="0"/>
              </a:rPr>
              <a:t>These clear differences in the use of the church and its place in the community do not mean that the people discounted religion. Historians have considered whether the concept of atheism was even possible before the emergence and development of modern science and philosophy, and that the term atheism may even have been an insult rather than a description of anyone. </a:t>
            </a:r>
          </a:p>
          <a:p>
            <a:pPr marL="171450" indent="-171450">
              <a:buFont typeface="Arial" panose="020B0604020202020204" pitchFamily="34" charset="0"/>
              <a:buChar char="•"/>
            </a:pPr>
            <a:endParaRPr lang="en-GB" sz="1100" dirty="0">
              <a:latin typeface="Arial" panose="020B0604020202020204" pitchFamily="34" charset="0"/>
              <a:cs typeface="Arial" panose="020B0604020202020204" pitchFamily="34" charset="0"/>
            </a:endParaRPr>
          </a:p>
          <a:p>
            <a:r>
              <a:rPr lang="en-GB" sz="1100" b="1" dirty="0">
                <a:latin typeface="Arial" panose="020B0604020202020204" pitchFamily="34" charset="0"/>
                <a:cs typeface="Arial" panose="020B0604020202020204" pitchFamily="34" charset="0"/>
              </a:rPr>
              <a:t>Humanism and the possibility of doubt</a:t>
            </a:r>
          </a:p>
          <a:p>
            <a:pPr marL="171450" indent="-171450">
              <a:buFont typeface="Arial" panose="020B0604020202020204" pitchFamily="34" charset="0"/>
              <a:buChar char="•"/>
            </a:pPr>
            <a:r>
              <a:rPr lang="en-GB" sz="1100" dirty="0">
                <a:latin typeface="Arial" panose="020B0604020202020204" pitchFamily="34" charset="0"/>
                <a:cs typeface="Arial" panose="020B0604020202020204" pitchFamily="34" charset="0"/>
              </a:rPr>
              <a:t>The direction of considering whether atheism was an impossibility may be too sweeping, however, as there were some humanists who, based on classical authors, doubted the immortality of the soul or were generally sceptical about religion. There were also occasional protests by individual peasants or artisans that the whole of religion was a money making racket. Such views, however, were generally rare; possibly because of the fear of outrage, or even because the Church provided services which gave an identity and security to the community. Either way official church teaching could be sufficiently accommodating insofar as it could be coloured by popular interpretation.</a:t>
            </a:r>
          </a:p>
          <a:p>
            <a:endParaRPr lang="en-GB" sz="1100" b="1" dirty="0">
              <a:latin typeface="Arial" panose="020B0604020202020204" pitchFamily="34" charset="0"/>
              <a:cs typeface="Arial" panose="020B0604020202020204" pitchFamily="34" charset="0"/>
            </a:endParaRPr>
          </a:p>
          <a:p>
            <a:r>
              <a:rPr lang="en-GB" sz="1100" b="1" dirty="0">
                <a:latin typeface="Arial" panose="020B0604020202020204" pitchFamily="34" charset="0"/>
                <a:cs typeface="Arial" panose="020B0604020202020204" pitchFamily="34" charset="0"/>
              </a:rPr>
              <a:t>Key words and terms</a:t>
            </a:r>
          </a:p>
          <a:p>
            <a:pPr lvl="0"/>
            <a:r>
              <a:rPr lang="en-GB" sz="1100" b="1" dirty="0">
                <a:solidFill>
                  <a:prstClr val="black"/>
                </a:solidFill>
                <a:latin typeface="Arial" panose="020B0604020202020204" pitchFamily="34" charset="0"/>
                <a:cs typeface="Arial" panose="020B0604020202020204" pitchFamily="34" charset="0"/>
              </a:rPr>
              <a:t>Rogation:</a:t>
            </a:r>
            <a:r>
              <a:rPr lang="en-US" sz="1100" dirty="0">
                <a:solidFill>
                  <a:prstClr val="black"/>
                </a:solidFill>
                <a:latin typeface="Arial" panose="020B0604020202020204" pitchFamily="34" charset="0"/>
                <a:cs typeface="Arial" panose="020B0604020202020204" pitchFamily="34" charset="0"/>
              </a:rPr>
              <a:t>any of the days of prayer</a:t>
            </a:r>
            <a:endParaRPr lang="en-GB" sz="1100" dirty="0">
              <a:solidFill>
                <a:prstClr val="black"/>
              </a:solidFill>
              <a:latin typeface="Arial" panose="020B0604020202020204" pitchFamily="34" charset="0"/>
              <a:cs typeface="Arial" panose="020B0604020202020204" pitchFamily="34" charset="0"/>
            </a:endParaRPr>
          </a:p>
          <a:p>
            <a:pPr lvl="0"/>
            <a:r>
              <a:rPr lang="en-GB" sz="1100" b="1" dirty="0">
                <a:solidFill>
                  <a:prstClr val="black"/>
                </a:solidFill>
                <a:latin typeface="Arial" panose="020B0604020202020204" pitchFamily="34" charset="0"/>
                <a:cs typeface="Arial" panose="020B0604020202020204" pitchFamily="34" charset="0"/>
              </a:rPr>
              <a:t>Malevolent: </a:t>
            </a:r>
            <a:r>
              <a:rPr lang="en-GB" sz="1100" dirty="0">
                <a:solidFill>
                  <a:prstClr val="black"/>
                </a:solidFill>
                <a:latin typeface="Arial" panose="020B0604020202020204" pitchFamily="34" charset="0"/>
                <a:cs typeface="Arial" panose="020B0604020202020204" pitchFamily="34" charset="0"/>
              </a:rPr>
              <a:t>evil  minded, malicious, spiteful</a:t>
            </a:r>
          </a:p>
          <a:p>
            <a:pPr lvl="0"/>
            <a:r>
              <a:rPr lang="en-GB" sz="1100" b="1" dirty="0">
                <a:solidFill>
                  <a:prstClr val="black"/>
                </a:solidFill>
                <a:latin typeface="Arial" panose="020B0604020202020204" pitchFamily="34" charset="0"/>
                <a:cs typeface="Arial" panose="020B0604020202020204" pitchFamily="34" charset="0"/>
              </a:rPr>
              <a:t>Consecrated: </a:t>
            </a:r>
            <a:r>
              <a:rPr lang="en-GB" sz="1100" dirty="0">
                <a:solidFill>
                  <a:prstClr val="black"/>
                </a:solidFill>
                <a:latin typeface="Arial" panose="020B0604020202020204" pitchFamily="34" charset="0"/>
                <a:cs typeface="Arial" panose="020B0604020202020204" pitchFamily="34" charset="0"/>
              </a:rPr>
              <a:t>something which is sacred</a:t>
            </a:r>
          </a:p>
          <a:p>
            <a:pPr lvl="0"/>
            <a:r>
              <a:rPr lang="en-GB" sz="1100" b="1" dirty="0">
                <a:solidFill>
                  <a:prstClr val="black"/>
                </a:solidFill>
                <a:latin typeface="Arial" panose="020B0604020202020204" pitchFamily="34" charset="0"/>
                <a:cs typeface="Arial" panose="020B0604020202020204" pitchFamily="34" charset="0"/>
              </a:rPr>
              <a:t>Protestant reformers: </a:t>
            </a:r>
            <a:r>
              <a:rPr lang="en-GB" sz="1100" dirty="0">
                <a:solidFill>
                  <a:prstClr val="black"/>
                </a:solidFill>
                <a:latin typeface="Arial" panose="020B0604020202020204" pitchFamily="34" charset="0"/>
                <a:cs typeface="Arial" panose="020B0604020202020204" pitchFamily="34" charset="0"/>
              </a:rPr>
              <a:t>Christians who protested against the Roman Catholic church and broke away to set up Protestant </a:t>
            </a:r>
          </a:p>
          <a:p>
            <a:pPr lvl="0"/>
            <a:r>
              <a:rPr lang="en-GB" sz="1100" b="1" dirty="0">
                <a:solidFill>
                  <a:prstClr val="black"/>
                </a:solidFill>
                <a:latin typeface="Arial" panose="020B0604020202020204" pitchFamily="34" charset="0"/>
                <a:cs typeface="Arial" panose="020B0604020202020204" pitchFamily="34" charset="0"/>
              </a:rPr>
              <a:t>Humanists: </a:t>
            </a:r>
            <a:r>
              <a:rPr lang="en-GB" sz="1100" dirty="0">
                <a:solidFill>
                  <a:prstClr val="black"/>
                </a:solidFill>
                <a:latin typeface="Arial" panose="020B0604020202020204" pitchFamily="34" charset="0"/>
                <a:cs typeface="Arial" panose="020B0604020202020204" pitchFamily="34" charset="0"/>
              </a:rPr>
              <a:t>a late 15</a:t>
            </a:r>
            <a:r>
              <a:rPr lang="en-GB" sz="1100" baseline="30000" dirty="0">
                <a:solidFill>
                  <a:prstClr val="black"/>
                </a:solidFill>
                <a:latin typeface="Arial" panose="020B0604020202020204" pitchFamily="34" charset="0"/>
                <a:cs typeface="Arial" panose="020B0604020202020204" pitchFamily="34" charset="0"/>
              </a:rPr>
              <a:t>th</a:t>
            </a:r>
            <a:r>
              <a:rPr lang="en-GB" sz="1100" dirty="0">
                <a:solidFill>
                  <a:prstClr val="black"/>
                </a:solidFill>
                <a:latin typeface="Arial" panose="020B0604020202020204" pitchFamily="34" charset="0"/>
                <a:cs typeface="Arial" panose="020B0604020202020204" pitchFamily="34" charset="0"/>
              </a:rPr>
              <a:t> and early 16</a:t>
            </a:r>
            <a:r>
              <a:rPr lang="en-GB" sz="1100" baseline="30000" dirty="0">
                <a:solidFill>
                  <a:prstClr val="black"/>
                </a:solidFill>
                <a:latin typeface="Arial" panose="020B0604020202020204" pitchFamily="34" charset="0"/>
                <a:cs typeface="Arial" panose="020B0604020202020204" pitchFamily="34" charset="0"/>
              </a:rPr>
              <a:t>th</a:t>
            </a:r>
            <a:r>
              <a:rPr lang="en-GB" sz="1100" dirty="0">
                <a:solidFill>
                  <a:prstClr val="black"/>
                </a:solidFill>
                <a:latin typeface="Arial" panose="020B0604020202020204" pitchFamily="34" charset="0"/>
                <a:cs typeface="Arial" panose="020B0604020202020204" pitchFamily="34" charset="0"/>
              </a:rPr>
              <a:t> century philosophical/ ethical/ Christian movement which </a:t>
            </a:r>
            <a:r>
              <a:rPr lang="en-US" sz="1100" dirty="0">
                <a:solidFill>
                  <a:prstClr val="black"/>
                </a:solidFill>
                <a:latin typeface="Arial" panose="020B0604020202020204" pitchFamily="34" charset="0"/>
                <a:cs typeface="Arial" panose="020B0604020202020204" pitchFamily="34" charset="0"/>
              </a:rPr>
              <a:t>preferred critical thinking and evidence</a:t>
            </a:r>
            <a:endParaRPr lang="en-GB" sz="1100" dirty="0">
              <a:solidFill>
                <a:prstClr val="black"/>
              </a:solidFill>
              <a:latin typeface="Arial" panose="020B0604020202020204" pitchFamily="34" charset="0"/>
              <a:cs typeface="Arial" panose="020B0604020202020204" pitchFamily="34" charset="0"/>
            </a:endParaRPr>
          </a:p>
          <a:p>
            <a:pPr lvl="0"/>
            <a:r>
              <a:rPr lang="en-GB" sz="1100" b="1" dirty="0">
                <a:solidFill>
                  <a:prstClr val="black"/>
                </a:solidFill>
                <a:latin typeface="Arial" panose="020B0604020202020204" pitchFamily="34" charset="0"/>
                <a:cs typeface="Arial" panose="020B0604020202020204" pitchFamily="34" charset="0"/>
              </a:rPr>
              <a:t>Artisans:</a:t>
            </a:r>
            <a:r>
              <a:rPr lang="en-US" sz="1100" dirty="0">
                <a:solidFill>
                  <a:prstClr val="black"/>
                </a:solidFill>
                <a:latin typeface="Arial" panose="020B0604020202020204" pitchFamily="34" charset="0"/>
                <a:cs typeface="Arial" panose="020B0604020202020204" pitchFamily="34" charset="0"/>
              </a:rPr>
              <a:t> workers in a skilled trade, especially one that involves making things by hand</a:t>
            </a:r>
            <a:endParaRPr lang="en-GB" sz="1100" dirty="0">
              <a:solidFill>
                <a:prstClr val="black"/>
              </a:solidFill>
              <a:latin typeface="Arial" panose="020B0604020202020204" pitchFamily="34" charset="0"/>
              <a:cs typeface="Arial" panose="020B0604020202020204" pitchFamily="34" charset="0"/>
            </a:endParaRPr>
          </a:p>
          <a:p>
            <a:endParaRPr lang="en-GB" sz="11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432625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782" y="403786"/>
            <a:ext cx="6664148" cy="8386911"/>
          </a:xfrm>
          <a:prstGeom prst="rect">
            <a:avLst/>
          </a:prstGeom>
        </p:spPr>
        <p:txBody>
          <a:bodyPr wrap="square">
            <a:spAutoFit/>
          </a:bodyPr>
          <a:lstStyle/>
          <a:p>
            <a:pPr algn="ctr"/>
            <a:r>
              <a:rPr lang="en-GB" sz="1100" b="1" dirty="0">
                <a:latin typeface="Arial" panose="020B0604020202020204" pitchFamily="34" charset="0"/>
                <a:cs typeface="Arial" panose="020B0604020202020204" pitchFamily="34" charset="0"/>
              </a:rPr>
              <a:t>Popular culture and the Church (Continued)</a:t>
            </a:r>
          </a:p>
          <a:p>
            <a:pPr algn="ctr"/>
            <a:endParaRPr lang="en-GB" sz="1100" b="1" dirty="0">
              <a:latin typeface="Arial" panose="020B0604020202020204" pitchFamily="34" charset="0"/>
              <a:cs typeface="Arial" panose="020B0604020202020204" pitchFamily="34" charset="0"/>
            </a:endParaRPr>
          </a:p>
          <a:p>
            <a:pPr algn="just"/>
            <a:r>
              <a:rPr lang="en-GB" sz="1100" b="1" dirty="0">
                <a:latin typeface="Arial" panose="020B0604020202020204" pitchFamily="34" charset="0"/>
                <a:cs typeface="Arial" panose="020B0604020202020204" pitchFamily="34" charset="0"/>
              </a:rPr>
              <a:t>The position of the holy family in popular culture and the reinforcement of social norms and values</a:t>
            </a:r>
          </a:p>
          <a:p>
            <a:pPr algn="just"/>
            <a:endParaRPr lang="en-GB" sz="1100" b="1" dirty="0">
              <a:latin typeface="Arial" panose="020B0604020202020204" pitchFamily="34" charset="0"/>
              <a:cs typeface="Arial" panose="020B0604020202020204" pitchFamily="34" charset="0"/>
            </a:endParaRPr>
          </a:p>
          <a:p>
            <a:pPr marL="171450" indent="-171450" algn="just">
              <a:buFont typeface="Arial" panose="020B0604020202020204" pitchFamily="34" charset="0"/>
              <a:buChar char="•"/>
            </a:pPr>
            <a:r>
              <a:rPr lang="en-GB" sz="1100" b="1" dirty="0">
                <a:latin typeface="Arial" panose="020B0604020202020204" pitchFamily="34" charset="0"/>
                <a:cs typeface="Arial" panose="020B0604020202020204" pitchFamily="34" charset="0"/>
              </a:rPr>
              <a:t>Joseph: </a:t>
            </a:r>
            <a:r>
              <a:rPr lang="en-GB" sz="1100" dirty="0">
                <a:latin typeface="Arial" panose="020B0604020202020204" pitchFamily="34" charset="0"/>
                <a:cs typeface="Arial" panose="020B0604020202020204" pitchFamily="34" charset="0"/>
              </a:rPr>
              <a:t>During the fifteenth century the holy family had been much promoted as an object of veneration. In popular view, however, Joseph was often a figure of fun. He was seen as a cuckold since Jesus was not his child. He was sometimes ridiculed for his lack of virility. What was the point? It has been argued that the holy family, its veneration, and even the ridicule of Joseph, served to reinforce the social norms and values of the time; in other words the importance of the biological and social role of the father.</a:t>
            </a:r>
          </a:p>
          <a:p>
            <a:pPr algn="just"/>
            <a:endParaRPr lang="en-GB" sz="1100" b="1" dirty="0">
              <a:latin typeface="Arial" panose="020B0604020202020204" pitchFamily="34" charset="0"/>
              <a:cs typeface="Arial" panose="020B0604020202020204" pitchFamily="34" charset="0"/>
            </a:endParaRPr>
          </a:p>
          <a:p>
            <a:pPr marL="171450" indent="-171450" algn="just">
              <a:buFont typeface="Arial" panose="020B0604020202020204" pitchFamily="34" charset="0"/>
              <a:buChar char="•"/>
            </a:pPr>
            <a:r>
              <a:rPr lang="en-GB" sz="1100" b="1" dirty="0">
                <a:latin typeface="Arial" panose="020B0604020202020204" pitchFamily="34" charset="0"/>
                <a:cs typeface="Arial" panose="020B0604020202020204" pitchFamily="34" charset="0"/>
              </a:rPr>
              <a:t>Jesus: </a:t>
            </a:r>
            <a:r>
              <a:rPr lang="en-GB" sz="1100" dirty="0">
                <a:latin typeface="Arial" panose="020B0604020202020204" pitchFamily="34" charset="0"/>
                <a:cs typeface="Arial" panose="020B0604020202020204" pitchFamily="34" charset="0"/>
              </a:rPr>
              <a:t>the decoration of the crib had been common since the thirteenth century. It reinforced the vulnerability of the child at his birth and so the need of the care of the young. </a:t>
            </a:r>
          </a:p>
          <a:p>
            <a:pPr marL="171450" indent="-171450" algn="just">
              <a:buFont typeface="Arial" panose="020B0604020202020204" pitchFamily="34" charset="0"/>
              <a:buChar char="•"/>
            </a:pPr>
            <a:endParaRPr lang="en-GB" sz="1100" dirty="0">
              <a:latin typeface="Arial" panose="020B0604020202020204" pitchFamily="34" charset="0"/>
              <a:cs typeface="Arial" panose="020B0604020202020204" pitchFamily="34" charset="0"/>
            </a:endParaRPr>
          </a:p>
          <a:p>
            <a:pPr algn="just"/>
            <a:r>
              <a:rPr lang="en-GB" sz="1100" b="1" dirty="0">
                <a:latin typeface="Arial" panose="020B0604020202020204" pitchFamily="34" charset="0"/>
                <a:cs typeface="Arial" panose="020B0604020202020204" pitchFamily="34" charset="0"/>
              </a:rPr>
              <a:t>The importance and role of the saints</a:t>
            </a:r>
          </a:p>
          <a:p>
            <a:pPr algn="just"/>
            <a:endParaRPr lang="en-GB" sz="1100" b="1" dirty="0">
              <a:latin typeface="Arial" panose="020B0604020202020204" pitchFamily="34" charset="0"/>
              <a:cs typeface="Arial" panose="020B0604020202020204" pitchFamily="34" charset="0"/>
            </a:endParaRPr>
          </a:p>
          <a:p>
            <a:pPr algn="just"/>
            <a:r>
              <a:rPr lang="en-GB" sz="1100" b="1" dirty="0">
                <a:latin typeface="Arial" panose="020B0604020202020204" pitchFamily="34" charset="0"/>
                <a:cs typeface="Arial" panose="020B0604020202020204" pitchFamily="34" charset="0"/>
              </a:rPr>
              <a:t>The saints gave expression to popular culture as well as to official theology. </a:t>
            </a:r>
          </a:p>
          <a:p>
            <a:pPr marL="171450" indent="-171450" algn="just">
              <a:buFont typeface="Arial" panose="020B0604020202020204" pitchFamily="34" charset="0"/>
              <a:buChar char="•"/>
            </a:pPr>
            <a:r>
              <a:rPr lang="en-GB" sz="1100" b="1" dirty="0">
                <a:latin typeface="Arial" panose="020B0604020202020204" pitchFamily="34" charset="0"/>
                <a:cs typeface="Arial" panose="020B0604020202020204" pitchFamily="34" charset="0"/>
              </a:rPr>
              <a:t>The Feast of St John: </a:t>
            </a:r>
            <a:r>
              <a:rPr lang="en-GB" sz="1100" dirty="0">
                <a:latin typeface="Arial" panose="020B0604020202020204" pitchFamily="34" charset="0"/>
                <a:cs typeface="Arial" panose="020B0604020202020204" pitchFamily="34" charset="0"/>
              </a:rPr>
              <a:t>this falls in midsummer and was celebrated with bonfires, the Fires of St John. This was particularly celebrated in in Northern Europe where the lengthened days, shaped by season, were particularly important and a clear contrast to those of Winter. </a:t>
            </a:r>
          </a:p>
          <a:p>
            <a:pPr marL="171450" indent="-171450" algn="just">
              <a:buFont typeface="Arial" panose="020B0604020202020204" pitchFamily="34" charset="0"/>
              <a:buChar char="•"/>
            </a:pPr>
            <a:r>
              <a:rPr lang="en-GB" sz="1100" b="1" dirty="0">
                <a:latin typeface="Arial" panose="020B0604020202020204" pitchFamily="34" charset="0"/>
                <a:cs typeface="Arial" panose="020B0604020202020204" pitchFamily="34" charset="0"/>
              </a:rPr>
              <a:t>Holy Days: </a:t>
            </a:r>
            <a:r>
              <a:rPr lang="en-GB" sz="1100" dirty="0">
                <a:latin typeface="Arial" panose="020B0604020202020204" pitchFamily="34" charset="0"/>
                <a:cs typeface="Arial" panose="020B0604020202020204" pitchFamily="34" charset="0"/>
              </a:rPr>
              <a:t>the night before the festival was  an opportunity for eating and drinking which could take place throughout the night. These occasions were called wakes when times was ‘reversed’ and night became day.  These  celebrations were part of the making of holidays which punctuated the year’s calendar.  When these days were added to Sundays the ordinary time for working was actually limited to just 200 days during the year.</a:t>
            </a:r>
          </a:p>
          <a:p>
            <a:pPr marL="171450" indent="-171450" algn="just"/>
            <a:endParaRPr lang="en-GB" sz="1100" b="1" dirty="0">
              <a:latin typeface="Arial" panose="020B0604020202020204" pitchFamily="34" charset="0"/>
              <a:cs typeface="Arial" panose="020B0604020202020204" pitchFamily="34" charset="0"/>
            </a:endParaRPr>
          </a:p>
          <a:p>
            <a:pPr algn="just"/>
            <a:r>
              <a:rPr lang="en-GB" sz="1100" b="1" dirty="0">
                <a:latin typeface="Arial" panose="020B0604020202020204" pitchFamily="34" charset="0"/>
                <a:cs typeface="Arial" panose="020B0604020202020204" pitchFamily="34" charset="0"/>
              </a:rPr>
              <a:t>Churchmen, popular culture and their place in society</a:t>
            </a:r>
          </a:p>
          <a:p>
            <a:pPr algn="just"/>
            <a:r>
              <a:rPr lang="en-GB" sz="1100" dirty="0">
                <a:latin typeface="Arial" panose="020B0604020202020204" pitchFamily="34" charset="0"/>
                <a:cs typeface="Arial" panose="020B0604020202020204" pitchFamily="34" charset="0"/>
              </a:rPr>
              <a:t>The Feast of Fools: church men and popular culture often were not separate</a:t>
            </a:r>
            <a:r>
              <a:rPr lang="en-GB" sz="1100" b="1" dirty="0">
                <a:latin typeface="Arial" panose="020B0604020202020204" pitchFamily="34" charset="0"/>
                <a:cs typeface="Arial" panose="020B0604020202020204" pitchFamily="34" charset="0"/>
              </a:rPr>
              <a:t>, </a:t>
            </a:r>
            <a:r>
              <a:rPr lang="en-GB" sz="1100" dirty="0">
                <a:latin typeface="Arial" panose="020B0604020202020204" pitchFamily="34" charset="0"/>
                <a:cs typeface="Arial" panose="020B0604020202020204" pitchFamily="34" charset="0"/>
              </a:rPr>
              <a:t>in fact, churchmen made use of it. In </a:t>
            </a:r>
            <a:r>
              <a:rPr lang="en-GB" sz="1100" dirty="0" err="1">
                <a:latin typeface="Arial" panose="020B0604020202020204" pitchFamily="34" charset="0"/>
                <a:cs typeface="Arial" panose="020B0604020202020204" pitchFamily="34" charset="0"/>
              </a:rPr>
              <a:t>Ausburg</a:t>
            </a:r>
            <a:r>
              <a:rPr lang="en-GB" sz="1100" dirty="0">
                <a:latin typeface="Arial" panose="020B0604020202020204" pitchFamily="34" charset="0"/>
                <a:cs typeface="Arial" panose="020B0604020202020204" pitchFamily="34" charset="0"/>
              </a:rPr>
              <a:t>, for example, where popular drama was used and even machinery used to lower  an angelic figure through the roof.  Another example was the Feast of fools. This was when the clergy would perform mock church services. An ass would be dressed up in holy vestments and led around the church.  This was not intended as a mockery of the church but as an important means of  comic relief  which would enable due seriousness to be upheld for the rest of the year. During the </a:t>
            </a:r>
            <a:r>
              <a:rPr lang="en-GB" sz="1100" dirty="0" err="1">
                <a:latin typeface="Arial" panose="020B0604020202020204" pitchFamily="34" charset="0"/>
                <a:cs typeface="Arial" panose="020B0604020202020204" pitchFamily="34" charset="0"/>
              </a:rPr>
              <a:t>fiftteenth</a:t>
            </a:r>
            <a:r>
              <a:rPr lang="en-GB" sz="1100" dirty="0">
                <a:latin typeface="Arial" panose="020B0604020202020204" pitchFamily="34" charset="0"/>
                <a:cs typeface="Arial" panose="020B0604020202020204" pitchFamily="34" charset="0"/>
              </a:rPr>
              <a:t> century the Feast of Fools came under attack which would lead one church man to defend it by using the metaphor  of a wine barrel needing air holes to stop it exploding.</a:t>
            </a:r>
          </a:p>
          <a:p>
            <a:pPr algn="just"/>
            <a:endParaRPr lang="en-GB" sz="1100" dirty="0">
              <a:latin typeface="Arial" panose="020B0604020202020204" pitchFamily="34" charset="0"/>
              <a:cs typeface="Arial" panose="020B0604020202020204" pitchFamily="34" charset="0"/>
            </a:endParaRPr>
          </a:p>
          <a:p>
            <a:pPr algn="just"/>
            <a:r>
              <a:rPr lang="en-GB" sz="1100" b="1" dirty="0">
                <a:latin typeface="Arial" panose="020B0604020202020204" pitchFamily="34" charset="0"/>
                <a:cs typeface="Arial" panose="020B0604020202020204" pitchFamily="34" charset="0"/>
              </a:rPr>
              <a:t>The Church and popular culture: conclusions</a:t>
            </a:r>
          </a:p>
          <a:p>
            <a:pPr algn="just"/>
            <a:r>
              <a:rPr lang="en-GB" sz="1100" dirty="0">
                <a:latin typeface="Arial" panose="020B0604020202020204" pitchFamily="34" charset="0"/>
                <a:cs typeface="Arial" panose="020B0604020202020204" pitchFamily="34" charset="0"/>
              </a:rPr>
              <a:t>Popular culture in the church was made out of the elements of official religion, but something new was also created. The norms and established values of society were also reinforced.  Celebrations acted as a safety valve which helped to make life more acceptable and  stable. This would be the case until Protestant and Catholic reformers would take control of these aspects of popular culture during the sixteenth century. </a:t>
            </a:r>
          </a:p>
          <a:p>
            <a:pPr algn="just"/>
            <a:endParaRPr lang="en-GB" sz="1100" b="1" dirty="0">
              <a:latin typeface="Arial" panose="020B0604020202020204" pitchFamily="34" charset="0"/>
              <a:cs typeface="Arial" panose="020B0604020202020204" pitchFamily="34" charset="0"/>
            </a:endParaRPr>
          </a:p>
          <a:p>
            <a:pPr algn="just"/>
            <a:r>
              <a:rPr lang="en-GB" sz="1100" b="1" dirty="0">
                <a:latin typeface="Arial" panose="020B0604020202020204" pitchFamily="34" charset="0"/>
                <a:cs typeface="Arial" panose="020B0604020202020204" pitchFamily="34" charset="0"/>
              </a:rPr>
              <a:t>Key words and terms</a:t>
            </a:r>
          </a:p>
          <a:p>
            <a:pPr algn="just"/>
            <a:r>
              <a:rPr lang="en-GB" sz="1100" dirty="0">
                <a:latin typeface="Arial" panose="020B0604020202020204" pitchFamily="34" charset="0"/>
                <a:cs typeface="Arial" panose="020B0604020202020204" pitchFamily="34" charset="0"/>
              </a:rPr>
              <a:t>Veneration</a:t>
            </a:r>
          </a:p>
          <a:p>
            <a:pPr algn="just"/>
            <a:r>
              <a:rPr lang="en-GB" sz="1100" dirty="0">
                <a:latin typeface="Arial" panose="020B0604020202020204" pitchFamily="34" charset="0"/>
                <a:cs typeface="Arial" panose="020B0604020202020204" pitchFamily="34" charset="0"/>
              </a:rPr>
              <a:t>Cuckold </a:t>
            </a:r>
          </a:p>
          <a:p>
            <a:pPr algn="just"/>
            <a:r>
              <a:rPr lang="en-GB" sz="1100" dirty="0">
                <a:latin typeface="Arial" panose="020B0604020202020204" pitchFamily="34" charset="0"/>
                <a:cs typeface="Arial" panose="020B0604020202020204" pitchFamily="34" charset="0"/>
              </a:rPr>
              <a:t>Vestments</a:t>
            </a:r>
          </a:p>
          <a:p>
            <a:pPr algn="just"/>
            <a:r>
              <a:rPr lang="en-GB" sz="1100" dirty="0">
                <a:latin typeface="Arial" panose="020B0604020202020204" pitchFamily="34" charset="0"/>
                <a:cs typeface="Arial" panose="020B0604020202020204" pitchFamily="34" charset="0"/>
              </a:rPr>
              <a:t>Reformers</a:t>
            </a:r>
          </a:p>
        </p:txBody>
      </p:sp>
    </p:spTree>
    <p:extLst>
      <p:ext uri="{BB962C8B-B14F-4D97-AF65-F5344CB8AC3E}">
        <p14:creationId xmlns:p14="http://schemas.microsoft.com/office/powerpoint/2010/main" val="30659734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782" y="403786"/>
            <a:ext cx="6664148" cy="8386911"/>
          </a:xfrm>
          <a:prstGeom prst="rect">
            <a:avLst/>
          </a:prstGeom>
        </p:spPr>
        <p:txBody>
          <a:bodyPr wrap="square">
            <a:spAutoFit/>
          </a:bodyPr>
          <a:lstStyle/>
          <a:p>
            <a:pPr algn="ctr"/>
            <a:r>
              <a:rPr lang="en-GB" sz="1100" b="1" dirty="0">
                <a:latin typeface="Arial" panose="020B0604020202020204" pitchFamily="34" charset="0"/>
                <a:cs typeface="Arial" panose="020B0604020202020204" pitchFamily="34" charset="0"/>
              </a:rPr>
              <a:t>Popular culture</a:t>
            </a:r>
          </a:p>
          <a:p>
            <a:pPr marL="228600" indent="-228600" defTabSz="685800">
              <a:buFont typeface="Arial" panose="020B0604020202020204" pitchFamily="34" charset="0"/>
              <a:buChar char="•"/>
              <a:defRPr/>
            </a:pPr>
            <a:r>
              <a:rPr lang="en-GB" sz="1100" dirty="0">
                <a:solidFill>
                  <a:schemeClr val="dk1"/>
                </a:solidFill>
                <a:latin typeface="Arial" panose="020B0604020202020204" pitchFamily="34" charset="0"/>
                <a:cs typeface="Arial" panose="020B0604020202020204" pitchFamily="34" charset="0"/>
              </a:rPr>
              <a:t>Urban and rural popular culture</a:t>
            </a:r>
          </a:p>
          <a:p>
            <a:pPr marL="228600" indent="-228600" defTabSz="685800">
              <a:defRPr/>
            </a:pPr>
            <a:endParaRPr lang="en-GB" sz="1100" dirty="0">
              <a:solidFill>
                <a:schemeClr val="dk1"/>
              </a:solidFill>
              <a:latin typeface="Arial" panose="020B0604020202020204" pitchFamily="34" charset="0"/>
              <a:cs typeface="Arial" panose="020B0604020202020204" pitchFamily="34" charset="0"/>
            </a:endParaRPr>
          </a:p>
          <a:p>
            <a:pPr marL="228600" indent="-228600" defTabSz="685800">
              <a:defRPr/>
            </a:pPr>
            <a:r>
              <a:rPr lang="en-GB" sz="1100" b="1" dirty="0">
                <a:solidFill>
                  <a:schemeClr val="dk1"/>
                </a:solidFill>
                <a:latin typeface="Arial" panose="020B0604020202020204" pitchFamily="34" charset="0"/>
                <a:cs typeface="Arial" panose="020B0604020202020204" pitchFamily="34" charset="0"/>
              </a:rPr>
              <a:t>Popular  culture, tales, and the tavern</a:t>
            </a:r>
          </a:p>
          <a:p>
            <a:pPr marL="228600" indent="-228600" defTabSz="685800">
              <a:buFont typeface="Arial" pitchFamily="34" charset="0"/>
              <a:buChar char="•"/>
              <a:defRPr/>
            </a:pPr>
            <a:r>
              <a:rPr lang="en-GB" sz="1100" dirty="0">
                <a:solidFill>
                  <a:schemeClr val="dk1"/>
                </a:solidFill>
                <a:latin typeface="Arial" panose="020B0604020202020204" pitchFamily="34" charset="0"/>
                <a:cs typeface="Arial" panose="020B0604020202020204" pitchFamily="34" charset="0"/>
              </a:rPr>
              <a:t>Taverns were at t he centre of communities where women sewed, men maintained their farming tools, and the subject of conversation was often gossip and joking. In amongst this were the bards or ballad singers who told traditional stories which included variations of stock characters and situations which were made recognisable to listeners  by the use of standard phrases  about dying heroes or forlorn lovers.  Some of these tales could find their way into print. What can these printed tales tell us?  Primarily they can point towards the mentalites, the values and the fears of the society that told them. </a:t>
            </a:r>
          </a:p>
          <a:p>
            <a:pPr marL="228600" indent="-228600" defTabSz="685800">
              <a:buFont typeface="Arial" pitchFamily="34" charset="0"/>
              <a:buChar char="•"/>
              <a:defRPr/>
            </a:pPr>
            <a:endParaRPr lang="en-GB" sz="1100" dirty="0">
              <a:solidFill>
                <a:schemeClr val="dk1"/>
              </a:solidFill>
              <a:latin typeface="Arial" panose="020B0604020202020204" pitchFamily="34" charset="0"/>
              <a:cs typeface="Arial" panose="020B0604020202020204" pitchFamily="34" charset="0"/>
            </a:endParaRPr>
          </a:p>
          <a:p>
            <a:pPr marL="228600" indent="-228600" defTabSz="685800">
              <a:defRPr/>
            </a:pPr>
            <a:r>
              <a:rPr lang="en-GB" sz="1100" b="1" dirty="0">
                <a:solidFill>
                  <a:schemeClr val="dk1"/>
                </a:solidFill>
                <a:latin typeface="Arial" panose="020B0604020202020204" pitchFamily="34" charset="0"/>
                <a:cs typeface="Arial" panose="020B0604020202020204" pitchFamily="34" charset="0"/>
              </a:rPr>
              <a:t>Tales and their meaning in popular culture</a:t>
            </a:r>
          </a:p>
          <a:p>
            <a:pPr marL="228600" indent="-228600" defTabSz="685800">
              <a:buFont typeface="Arial" pitchFamily="34" charset="0"/>
              <a:buChar char="•"/>
              <a:defRPr/>
            </a:pPr>
            <a:r>
              <a:rPr lang="en-GB" sz="1100" b="1" dirty="0">
                <a:solidFill>
                  <a:schemeClr val="dk1"/>
                </a:solidFill>
                <a:latin typeface="Arial" panose="020B0604020202020204" pitchFamily="34" charset="0"/>
                <a:cs typeface="Arial" panose="020B0604020202020204" pitchFamily="34" charset="0"/>
              </a:rPr>
              <a:t>Tales may have offered entertainment, but they also provide indications about the emotional and materials values and realities in medieval and early modern life.</a:t>
            </a:r>
          </a:p>
          <a:p>
            <a:pPr marL="228600" indent="-228600" defTabSz="685800">
              <a:buFont typeface="Arial" pitchFamily="34" charset="0"/>
              <a:buChar char="•"/>
              <a:defRPr/>
            </a:pPr>
            <a:endParaRPr lang="en-GB" sz="1100" dirty="0">
              <a:solidFill>
                <a:schemeClr val="dk1"/>
              </a:solidFill>
              <a:latin typeface="Arial" panose="020B0604020202020204" pitchFamily="34" charset="0"/>
              <a:cs typeface="Arial" panose="020B0604020202020204" pitchFamily="34" charset="0"/>
            </a:endParaRPr>
          </a:p>
          <a:p>
            <a:pPr marL="228600" indent="-228600" defTabSz="685800">
              <a:defRPr/>
            </a:pPr>
            <a:r>
              <a:rPr lang="en-GB" sz="1100" b="1" dirty="0">
                <a:solidFill>
                  <a:schemeClr val="dk1"/>
                </a:solidFill>
                <a:latin typeface="Arial" panose="020B0604020202020204" pitchFamily="34" charset="0"/>
                <a:cs typeface="Arial" panose="020B0604020202020204" pitchFamily="34" charset="0"/>
              </a:rPr>
              <a:t>Cinderella</a:t>
            </a:r>
            <a:r>
              <a:rPr lang="en-GB" sz="1100" dirty="0">
                <a:solidFill>
                  <a:schemeClr val="dk1"/>
                </a:solidFill>
                <a:latin typeface="Arial" panose="020B0604020202020204" pitchFamily="34" charset="0"/>
                <a:cs typeface="Arial" panose="020B0604020202020204" pitchFamily="34" charset="0"/>
              </a:rPr>
              <a:t> </a:t>
            </a:r>
          </a:p>
          <a:p>
            <a:pPr marL="228600" indent="-228600" defTabSz="685800">
              <a:buFont typeface="Arial" pitchFamily="34" charset="0"/>
              <a:buChar char="•"/>
              <a:defRPr/>
            </a:pPr>
            <a:r>
              <a:rPr lang="en-GB" sz="1100" dirty="0">
                <a:solidFill>
                  <a:schemeClr val="dk1"/>
                </a:solidFill>
                <a:latin typeface="Arial" panose="020B0604020202020204" pitchFamily="34" charset="0"/>
                <a:cs typeface="Arial" panose="020B0604020202020204" pitchFamily="34" charset="0"/>
              </a:rPr>
              <a:t>One tale known in homes, or at the </a:t>
            </a:r>
            <a:r>
              <a:rPr lang="en-GB" sz="1100" dirty="0" err="1">
                <a:solidFill>
                  <a:schemeClr val="dk1"/>
                </a:solidFill>
                <a:latin typeface="Arial" panose="020B0604020202020204" pitchFamily="34" charset="0"/>
                <a:cs typeface="Arial" panose="020B0604020202020204" pitchFamily="34" charset="0"/>
              </a:rPr>
              <a:t>veillee</a:t>
            </a:r>
            <a:r>
              <a:rPr lang="en-GB" sz="1100" dirty="0">
                <a:solidFill>
                  <a:schemeClr val="dk1"/>
                </a:solidFill>
                <a:latin typeface="Arial" panose="020B0604020202020204" pitchFamily="34" charset="0"/>
                <a:cs typeface="Arial" panose="020B0604020202020204" pitchFamily="34" charset="0"/>
              </a:rPr>
              <a:t>,  throughout Germany and France was that of the </a:t>
            </a:r>
            <a:r>
              <a:rPr lang="en-GB" sz="1100" dirty="0" err="1">
                <a:solidFill>
                  <a:schemeClr val="dk1"/>
                </a:solidFill>
                <a:latin typeface="Arial" panose="020B0604020202020204" pitchFamily="34" charset="0"/>
                <a:cs typeface="Arial" panose="020B0604020202020204" pitchFamily="34" charset="0"/>
              </a:rPr>
              <a:t>Aschenputtel</a:t>
            </a:r>
            <a:r>
              <a:rPr lang="en-GB" sz="1100" dirty="0">
                <a:solidFill>
                  <a:schemeClr val="dk1"/>
                </a:solidFill>
                <a:latin typeface="Arial" panose="020B0604020202020204" pitchFamily="34" charset="0"/>
                <a:cs typeface="Arial" panose="020B0604020202020204" pitchFamily="34" charset="0"/>
              </a:rPr>
              <a:t> , or Cinderella as she is now more commonly known. The story is made up of five common elements:</a:t>
            </a:r>
          </a:p>
          <a:p>
            <a:pPr marL="228600" indent="-228600" defTabSz="685800">
              <a:defRPr/>
            </a:pPr>
            <a:endParaRPr lang="en-GB" sz="1100" dirty="0">
              <a:solidFill>
                <a:schemeClr val="dk1"/>
              </a:solidFill>
              <a:latin typeface="Arial" panose="020B0604020202020204" pitchFamily="34" charset="0"/>
              <a:cs typeface="Arial" panose="020B0604020202020204" pitchFamily="34" charset="0"/>
            </a:endParaRPr>
          </a:p>
          <a:p>
            <a:pPr marL="228600" indent="-228600" defTabSz="685800">
              <a:buFont typeface="+mj-lt"/>
              <a:buAutoNum type="arabicPeriod"/>
              <a:defRPr/>
            </a:pPr>
            <a:r>
              <a:rPr lang="en-GB" sz="1100" dirty="0">
                <a:solidFill>
                  <a:schemeClr val="dk1"/>
                </a:solidFill>
                <a:latin typeface="Arial" panose="020B0604020202020204" pitchFamily="34" charset="0"/>
                <a:cs typeface="Arial" panose="020B0604020202020204" pitchFamily="34" charset="0"/>
              </a:rPr>
              <a:t>Abuse by the relatives (the wicked stepmothers and stepsisters)</a:t>
            </a:r>
          </a:p>
          <a:p>
            <a:pPr marL="228600" indent="-228600" defTabSz="685800">
              <a:buFont typeface="+mj-lt"/>
              <a:buAutoNum type="arabicPeriod"/>
              <a:defRPr/>
            </a:pPr>
            <a:r>
              <a:rPr lang="en-GB" sz="1100" dirty="0">
                <a:solidFill>
                  <a:schemeClr val="dk1"/>
                </a:solidFill>
                <a:latin typeface="Arial" panose="020B0604020202020204" pitchFamily="34" charset="0"/>
                <a:cs typeface="Arial" panose="020B0604020202020204" pitchFamily="34" charset="0"/>
              </a:rPr>
              <a:t>Supernatural assistance (the fairy godmother)</a:t>
            </a:r>
          </a:p>
          <a:p>
            <a:pPr marL="228600" indent="-228600" defTabSz="685800">
              <a:buFont typeface="+mj-lt"/>
              <a:buAutoNum type="arabicPeriod"/>
              <a:defRPr/>
            </a:pPr>
            <a:r>
              <a:rPr lang="en-GB" sz="1100" dirty="0">
                <a:solidFill>
                  <a:schemeClr val="dk1"/>
                </a:solidFill>
                <a:latin typeface="Arial" panose="020B0604020202020204" pitchFamily="34" charset="0"/>
                <a:cs typeface="Arial" panose="020B0604020202020204" pitchFamily="34" charset="0"/>
              </a:rPr>
              <a:t>Meeting the hero ( the prince)</a:t>
            </a:r>
          </a:p>
          <a:p>
            <a:pPr marL="228600" indent="-228600" defTabSz="685800">
              <a:buFont typeface="+mj-lt"/>
              <a:buAutoNum type="arabicPeriod"/>
              <a:defRPr/>
            </a:pPr>
            <a:r>
              <a:rPr lang="en-GB" sz="1100" dirty="0">
                <a:solidFill>
                  <a:schemeClr val="dk1"/>
                </a:solidFill>
                <a:latin typeface="Arial" panose="020B0604020202020204" pitchFamily="34" charset="0"/>
                <a:cs typeface="Arial" panose="020B0604020202020204" pitchFamily="34" charset="0"/>
              </a:rPr>
              <a:t>The recognition test (the fitting of the slipper). These key elements would be modified according the skill of the story teller and the audience. So the slipper could be changed to the wearer of the ring or the plucking of the apple. </a:t>
            </a:r>
          </a:p>
          <a:p>
            <a:pPr marL="228600" indent="-228600" defTabSz="685800">
              <a:buFont typeface="+mj-lt"/>
              <a:buAutoNum type="arabicPeriod"/>
              <a:defRPr/>
            </a:pPr>
            <a:r>
              <a:rPr lang="en-GB" sz="1100" dirty="0">
                <a:solidFill>
                  <a:schemeClr val="dk1"/>
                </a:solidFill>
                <a:latin typeface="Arial" panose="020B0604020202020204" pitchFamily="34" charset="0"/>
                <a:cs typeface="Arial" panose="020B0604020202020204" pitchFamily="34" charset="0"/>
              </a:rPr>
              <a:t>Marriage to the hero</a:t>
            </a:r>
          </a:p>
          <a:p>
            <a:pPr marL="228600" indent="-228600" defTabSz="685800">
              <a:defRPr/>
            </a:pPr>
            <a:endParaRPr lang="en-GB" sz="1100" dirty="0">
              <a:solidFill>
                <a:schemeClr val="dk1"/>
              </a:solidFill>
              <a:latin typeface="Arial" panose="020B0604020202020204" pitchFamily="34" charset="0"/>
              <a:cs typeface="Arial" panose="020B0604020202020204" pitchFamily="34" charset="0"/>
            </a:endParaRPr>
          </a:p>
          <a:p>
            <a:pPr marL="228600" indent="-228600" defTabSz="685800">
              <a:defRPr/>
            </a:pPr>
            <a:r>
              <a:rPr lang="en-GB" sz="1100" b="1" dirty="0">
                <a:solidFill>
                  <a:schemeClr val="dk1"/>
                </a:solidFill>
                <a:latin typeface="Arial" panose="020B0604020202020204" pitchFamily="34" charset="0"/>
                <a:cs typeface="Arial" panose="020B0604020202020204" pitchFamily="34" charset="0"/>
              </a:rPr>
              <a:t>Medieval and Early Modern tales, and popular fears</a:t>
            </a:r>
          </a:p>
          <a:p>
            <a:pPr marL="228600" indent="-228600" defTabSz="685800">
              <a:buFont typeface="Arial" pitchFamily="34" charset="0"/>
              <a:buChar char="•"/>
              <a:defRPr/>
            </a:pPr>
            <a:r>
              <a:rPr lang="en-GB" sz="1100" b="1" dirty="0">
                <a:solidFill>
                  <a:schemeClr val="dk1"/>
                </a:solidFill>
                <a:latin typeface="Arial" panose="020B0604020202020204" pitchFamily="34" charset="0"/>
                <a:cs typeface="Arial" panose="020B0604020202020204" pitchFamily="34" charset="0"/>
              </a:rPr>
              <a:t>The recognition test </a:t>
            </a:r>
            <a:r>
              <a:rPr lang="en-GB" sz="1100" dirty="0">
                <a:solidFill>
                  <a:schemeClr val="dk1"/>
                </a:solidFill>
                <a:latin typeface="Arial" panose="020B0604020202020204" pitchFamily="34" charset="0"/>
                <a:cs typeface="Arial" panose="020B0604020202020204" pitchFamily="34" charset="0"/>
              </a:rPr>
              <a:t>floats from story to story such as king Arthur and the sword in the stone. In Cinderella, however, the recognition test reflects a wider social value; specifically, that of the anxiety around a women being matched to a suitable husband. This was why the role of the matchmaker was so important in some societies in the later medieval period. In the variation of Cinderella being the only one able to pluck the apples after being starved by her stepmother, this reflected peasant fear around malnutrition.</a:t>
            </a:r>
          </a:p>
          <a:p>
            <a:pPr marL="228600" indent="-228600" defTabSz="685800">
              <a:buFont typeface="Arial" pitchFamily="34" charset="0"/>
              <a:buChar char="•"/>
              <a:defRPr/>
            </a:pPr>
            <a:r>
              <a:rPr lang="en-GB" sz="1100" b="1" dirty="0">
                <a:solidFill>
                  <a:schemeClr val="dk1"/>
                </a:solidFill>
                <a:latin typeface="Arial" panose="020B0604020202020204" pitchFamily="34" charset="0"/>
                <a:cs typeface="Arial" panose="020B0604020202020204" pitchFamily="34" charset="0"/>
              </a:rPr>
              <a:t>Remarriage </a:t>
            </a:r>
            <a:r>
              <a:rPr lang="en-GB" sz="1100" dirty="0">
                <a:solidFill>
                  <a:schemeClr val="dk1"/>
                </a:solidFill>
                <a:latin typeface="Arial" panose="020B0604020202020204" pitchFamily="34" charset="0"/>
                <a:cs typeface="Arial" panose="020B0604020202020204" pitchFamily="34" charset="0"/>
              </a:rPr>
              <a:t>was frowned upon in Early Modern Society. This was reflected in the ‘wicked stepmother and stepsister’ figures. Further to this was the emotional issue that the stepmother was held to be an intruder into the family circle. Further still was the issue that the stepmother figure reflected wider anxieties about the socio-economic position of women in families as they brought with them issues of property settlement and dowries in deciding which female took precedence within the family following remarriage and possible widowhood. </a:t>
            </a:r>
          </a:p>
          <a:p>
            <a:pPr marL="228600" indent="-228600" defTabSz="685800">
              <a:defRPr/>
            </a:pPr>
            <a:endParaRPr lang="en-GB" sz="1100" dirty="0">
              <a:solidFill>
                <a:schemeClr val="dk1"/>
              </a:solidFill>
              <a:latin typeface="Arial" panose="020B0604020202020204" pitchFamily="34" charset="0"/>
              <a:cs typeface="Arial" panose="020B0604020202020204" pitchFamily="34" charset="0"/>
            </a:endParaRPr>
          </a:p>
          <a:p>
            <a:pPr marL="228600" indent="-228600" defTabSz="685800">
              <a:defRPr/>
            </a:pPr>
            <a:r>
              <a:rPr lang="en-GB" sz="1100" b="1" dirty="0">
                <a:solidFill>
                  <a:schemeClr val="dk1"/>
                </a:solidFill>
                <a:latin typeface="Arial" panose="020B0604020202020204" pitchFamily="34" charset="0"/>
                <a:cs typeface="Arial" panose="020B0604020202020204" pitchFamily="34" charset="0"/>
              </a:rPr>
              <a:t>Key words and terms</a:t>
            </a:r>
          </a:p>
          <a:p>
            <a:pPr marL="228600" indent="-228600" defTabSz="685800">
              <a:defRPr/>
            </a:pPr>
            <a:r>
              <a:rPr lang="en-GB" sz="1100" dirty="0">
                <a:solidFill>
                  <a:schemeClr val="dk1"/>
                </a:solidFill>
                <a:latin typeface="Arial" panose="020B0604020202020204" pitchFamily="34" charset="0"/>
                <a:cs typeface="Arial" panose="020B0604020202020204" pitchFamily="34" charset="0"/>
              </a:rPr>
              <a:t>Bards: </a:t>
            </a:r>
            <a:r>
              <a:rPr lang="en-GB" sz="1100" dirty="0">
                <a:latin typeface="Arial" panose="020B0604020202020204" pitchFamily="34" charset="0"/>
                <a:cs typeface="Arial" panose="020B0604020202020204" pitchFamily="34" charset="0"/>
              </a:rPr>
              <a:t>a poet, traditionally one reciting epics and associated with a particular oral tradition</a:t>
            </a:r>
            <a:endParaRPr lang="en-GB" sz="1100" dirty="0">
              <a:solidFill>
                <a:schemeClr val="dk1"/>
              </a:solidFill>
              <a:latin typeface="Arial" panose="020B0604020202020204" pitchFamily="34" charset="0"/>
              <a:cs typeface="Arial" panose="020B0604020202020204" pitchFamily="34" charset="0"/>
            </a:endParaRPr>
          </a:p>
          <a:p>
            <a:pPr marL="228600" indent="-228600" defTabSz="685800">
              <a:defRPr/>
            </a:pPr>
            <a:r>
              <a:rPr lang="en-GB" sz="1100" dirty="0" err="1">
                <a:solidFill>
                  <a:schemeClr val="dk1"/>
                </a:solidFill>
                <a:latin typeface="Arial" panose="020B0604020202020204" pitchFamily="34" charset="0"/>
                <a:cs typeface="Arial" panose="020B0604020202020204" pitchFamily="34" charset="0"/>
              </a:rPr>
              <a:t>Veillee</a:t>
            </a:r>
            <a:r>
              <a:rPr lang="en-GB" sz="1100" dirty="0">
                <a:solidFill>
                  <a:schemeClr val="dk1"/>
                </a:solidFill>
                <a:latin typeface="Arial" panose="020B0604020202020204" pitchFamily="34" charset="0"/>
                <a:cs typeface="Arial" panose="020B0604020202020204" pitchFamily="34" charset="0"/>
              </a:rPr>
              <a:t>:  French for tavern</a:t>
            </a:r>
          </a:p>
          <a:p>
            <a:pPr marL="228600" indent="-228600" defTabSz="685800">
              <a:defRPr/>
            </a:pPr>
            <a:endParaRPr lang="en-GB" sz="1100" dirty="0">
              <a:solidFill>
                <a:schemeClr val="dk1"/>
              </a:solidFill>
              <a:latin typeface="Arial" panose="020B0604020202020204" pitchFamily="34" charset="0"/>
              <a:cs typeface="Arial" panose="020B0604020202020204" pitchFamily="34" charset="0"/>
            </a:endParaRPr>
          </a:p>
          <a:p>
            <a:pPr algn="ctr"/>
            <a:endParaRPr lang="en-GB" sz="1100" b="1" dirty="0">
              <a:latin typeface="Arial" panose="020B0604020202020204" pitchFamily="34" charset="0"/>
              <a:cs typeface="Arial" panose="020B0604020202020204" pitchFamily="34" charset="0"/>
            </a:endParaRPr>
          </a:p>
          <a:p>
            <a:pPr algn="just"/>
            <a:endParaRPr lang="en-GB"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12390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2830" y="526381"/>
            <a:ext cx="6646460" cy="8556188"/>
          </a:xfrm>
          <a:prstGeom prst="rect">
            <a:avLst/>
          </a:prstGeom>
        </p:spPr>
        <p:txBody>
          <a:bodyPr wrap="square">
            <a:spAutoFit/>
          </a:bodyPr>
          <a:lstStyle/>
          <a:p>
            <a:pPr marL="228600" indent="-228600" defTabSz="685800">
              <a:defRPr/>
            </a:pPr>
            <a:r>
              <a:rPr lang="en-GB" sz="1100" b="1" dirty="0">
                <a:solidFill>
                  <a:schemeClr val="dk1"/>
                </a:solidFill>
                <a:latin typeface="Arial" panose="020B0604020202020204" pitchFamily="34" charset="0"/>
                <a:cs typeface="Arial" panose="020B0604020202020204" pitchFamily="34" charset="0"/>
              </a:rPr>
              <a:t>Robin Hood</a:t>
            </a:r>
          </a:p>
          <a:p>
            <a:pPr marL="228600" indent="-228600" defTabSz="685800">
              <a:defRPr/>
            </a:pPr>
            <a:r>
              <a:rPr lang="en-GB" sz="1100" b="1" dirty="0">
                <a:solidFill>
                  <a:schemeClr val="dk1"/>
                </a:solidFill>
                <a:latin typeface="Arial" panose="020B0604020202020204" pitchFamily="34" charset="0"/>
                <a:cs typeface="Arial" panose="020B0604020202020204" pitchFamily="34" charset="0"/>
              </a:rPr>
              <a:t>What insights can peasants’ tales give us into their concerns and priorities? </a:t>
            </a:r>
          </a:p>
          <a:p>
            <a:pPr marL="228600" indent="-228600" defTabSz="685800">
              <a:defRPr/>
            </a:pPr>
            <a:r>
              <a:rPr lang="en-GB" sz="1100" b="1" dirty="0">
                <a:solidFill>
                  <a:schemeClr val="dk1"/>
                </a:solidFill>
                <a:latin typeface="Arial" panose="020B0604020202020204" pitchFamily="34" charset="0"/>
                <a:cs typeface="Arial" panose="020B0604020202020204" pitchFamily="34" charset="0"/>
              </a:rPr>
              <a:t>In what ways must the historian be cautious in analysing these concerns and priorities?</a:t>
            </a:r>
          </a:p>
          <a:p>
            <a:pPr marL="228600" indent="-228600" defTabSz="685800">
              <a:defRPr/>
            </a:pPr>
            <a:endParaRPr lang="en-GB" sz="1100" b="1" dirty="0">
              <a:solidFill>
                <a:schemeClr val="dk1"/>
              </a:solidFill>
              <a:latin typeface="Arial" panose="020B0604020202020204" pitchFamily="34" charset="0"/>
              <a:cs typeface="Arial" panose="020B0604020202020204" pitchFamily="34" charset="0"/>
            </a:endParaRPr>
          </a:p>
          <a:p>
            <a:pPr marL="228600" indent="-228600" defTabSz="685800">
              <a:buFont typeface="Arial" pitchFamily="34" charset="0"/>
              <a:buChar char="•"/>
              <a:defRPr/>
            </a:pPr>
            <a:r>
              <a:rPr lang="en-GB" sz="1100" b="1" dirty="0">
                <a:latin typeface="Arial" panose="020B0604020202020204" pitchFamily="34" charset="0"/>
                <a:cs typeface="Arial" panose="020B0604020202020204" pitchFamily="34" charset="0"/>
              </a:rPr>
              <a:t>Background: </a:t>
            </a:r>
            <a:r>
              <a:rPr lang="en-GB" sz="1100" dirty="0">
                <a:latin typeface="Arial" panose="020B0604020202020204" pitchFamily="34" charset="0"/>
                <a:cs typeface="Arial" panose="020B0604020202020204" pitchFamily="34" charset="0"/>
              </a:rPr>
              <a:t>Robin Hood, one of a number of outlaw heroes in the different regions of Europe , was already popular enough by 1405 for a Franciscan friar to complain about people listening to rhymes about him in preference to going to Mass. Historians have debated whether he actually existed. He may have been an offshoot of courtly romance or he may have been an historic outlaw, a character who acted as a focus for a series of legends which grew in the re-telling. If he did exist in England it more likely that it was in </a:t>
            </a:r>
            <a:r>
              <a:rPr lang="en-GB" sz="1100" dirty="0" err="1">
                <a:latin typeface="Arial" panose="020B0604020202020204" pitchFamily="34" charset="0"/>
                <a:cs typeface="Arial" panose="020B0604020202020204" pitchFamily="34" charset="0"/>
              </a:rPr>
              <a:t>Barnesdale</a:t>
            </a:r>
            <a:r>
              <a:rPr lang="en-GB" sz="1100" dirty="0">
                <a:latin typeface="Arial" panose="020B0604020202020204" pitchFamily="34" charset="0"/>
                <a:cs typeface="Arial" panose="020B0604020202020204" pitchFamily="34" charset="0"/>
              </a:rPr>
              <a:t> in Yorkshire in the early fourteenth century rather than Sherwood Forest in the late twelfth century, which is where later legend and film tend to place him. Regardless the reality of Robin hood is less significant than his impact on popular imagination and how stories reflected commonly held social values, norms and anxieties. </a:t>
            </a:r>
          </a:p>
          <a:p>
            <a:pPr marL="228600" indent="-228600" defTabSz="685800">
              <a:buFont typeface="Arial" pitchFamily="34" charset="0"/>
              <a:buChar char="•"/>
              <a:defRPr/>
            </a:pPr>
            <a:endParaRPr lang="en-GB" sz="1100" dirty="0">
              <a:latin typeface="Arial" panose="020B0604020202020204" pitchFamily="34" charset="0"/>
              <a:cs typeface="Arial" panose="020B0604020202020204" pitchFamily="34" charset="0"/>
            </a:endParaRPr>
          </a:p>
          <a:p>
            <a:pPr marL="228600" indent="-228600" defTabSz="685800">
              <a:defRPr/>
            </a:pPr>
            <a:r>
              <a:rPr lang="en-GB" sz="1100" b="1" dirty="0">
                <a:latin typeface="Arial" panose="020B0604020202020204" pitchFamily="34" charset="0"/>
                <a:cs typeface="Arial" panose="020B0604020202020204" pitchFamily="34" charset="0"/>
              </a:rPr>
              <a:t>The role and significance of Robin Hood in popular culture</a:t>
            </a:r>
          </a:p>
          <a:p>
            <a:pPr marL="228600" indent="-228600" defTabSz="685800">
              <a:buFont typeface="Arial" pitchFamily="34" charset="0"/>
              <a:buChar char="•"/>
              <a:defRPr/>
            </a:pPr>
            <a:r>
              <a:rPr lang="en-GB" sz="1100" b="1" dirty="0">
                <a:latin typeface="Arial" panose="020B0604020202020204" pitchFamily="34" charset="0"/>
                <a:cs typeface="Arial" panose="020B0604020202020204" pitchFamily="34" charset="0"/>
              </a:rPr>
              <a:t> Robin and identification with nature: </a:t>
            </a:r>
            <a:r>
              <a:rPr lang="en-GB" sz="1100" dirty="0">
                <a:latin typeface="Arial" panose="020B0604020202020204" pitchFamily="34" charset="0"/>
                <a:cs typeface="Arial" panose="020B0604020202020204" pitchFamily="34" charset="0"/>
              </a:rPr>
              <a:t>Robin’s adventures took  place in the greenwood. His life contrasts with that of a settled village or town. In essence he embodied the contrast between nature and culture. The Robin Hood character merges with the ‘green man’ who was the personification of nature, who, however, suffers the fate of nature being subdued by culture  when his image is caged and then burnt. Robin’s representation of nature helped him to acquire Maid Marion whose role was linked to that of the Queen of the May. </a:t>
            </a:r>
          </a:p>
          <a:p>
            <a:pPr marL="228600" indent="-228600" defTabSz="685800">
              <a:buFont typeface="Arial" pitchFamily="34" charset="0"/>
              <a:buChar char="•"/>
              <a:defRPr/>
            </a:pPr>
            <a:r>
              <a:rPr lang="en-GB" sz="1100" b="1" dirty="0">
                <a:latin typeface="Arial" panose="020B0604020202020204" pitchFamily="34" charset="0"/>
                <a:cs typeface="Arial" panose="020B0604020202020204" pitchFamily="34" charset="0"/>
              </a:rPr>
              <a:t>Robin and social rebellion against the elite: </a:t>
            </a:r>
            <a:r>
              <a:rPr lang="en-GB" sz="1100" dirty="0">
                <a:latin typeface="Arial" panose="020B0604020202020204" pitchFamily="34" charset="0"/>
                <a:cs typeface="Arial" panose="020B0604020202020204" pitchFamily="34" charset="0"/>
              </a:rPr>
              <a:t>Robin is identified as a social rebel who is pitched against the elite  as a criminal, but by the people as a hero fighting oppression. Robin hood was free of legal restraints, flouting the strict forest laws that prevented peasants from hunting and taking advantage of nature. </a:t>
            </a:r>
          </a:p>
          <a:p>
            <a:pPr marL="228600" indent="-228600" defTabSz="685800">
              <a:buFont typeface="Arial" pitchFamily="34" charset="0"/>
              <a:buChar char="•"/>
              <a:defRPr/>
            </a:pPr>
            <a:r>
              <a:rPr lang="en-GB" sz="1100" b="1" dirty="0">
                <a:latin typeface="Arial" panose="020B0604020202020204" pitchFamily="34" charset="0"/>
                <a:cs typeface="Arial" panose="020B0604020202020204" pitchFamily="34" charset="0"/>
              </a:rPr>
              <a:t>Robin and religious significance in popular culture: </a:t>
            </a:r>
            <a:r>
              <a:rPr lang="en-GB" sz="1100" dirty="0">
                <a:latin typeface="Arial" panose="020B0604020202020204" pitchFamily="34" charset="0"/>
                <a:cs typeface="Arial" panose="020B0604020202020204" pitchFamily="34" charset="0"/>
              </a:rPr>
              <a:t>in </a:t>
            </a:r>
            <a:r>
              <a:rPr lang="en-GB" sz="1100" i="1" dirty="0">
                <a:latin typeface="Arial" panose="020B0604020202020204" pitchFamily="34" charset="0"/>
                <a:cs typeface="Arial" panose="020B0604020202020204" pitchFamily="34" charset="0"/>
              </a:rPr>
              <a:t>Robin Hood and the Monk </a:t>
            </a:r>
            <a:r>
              <a:rPr lang="en-GB" sz="1100" dirty="0">
                <a:latin typeface="Arial" panose="020B0604020202020204" pitchFamily="34" charset="0"/>
                <a:cs typeface="Arial" panose="020B0604020202020204" pitchFamily="34" charset="0"/>
              </a:rPr>
              <a:t>Christ is referred to as ‘</a:t>
            </a:r>
            <a:r>
              <a:rPr lang="en-GB" sz="1100" dirty="0" err="1">
                <a:latin typeface="Arial" panose="020B0604020202020204" pitchFamily="34" charset="0"/>
                <a:cs typeface="Arial" panose="020B0604020202020204" pitchFamily="34" charset="0"/>
              </a:rPr>
              <a:t>hym</a:t>
            </a:r>
            <a:r>
              <a:rPr lang="en-GB" sz="1100" dirty="0">
                <a:latin typeface="Arial" panose="020B0604020202020204" pitchFamily="34" charset="0"/>
                <a:cs typeface="Arial" panose="020B0604020202020204" pitchFamily="34" charset="0"/>
              </a:rPr>
              <a:t> that dyed on a </a:t>
            </a:r>
            <a:r>
              <a:rPr lang="en-GB" sz="1100" dirty="0" err="1">
                <a:latin typeface="Arial" panose="020B0604020202020204" pitchFamily="34" charset="0"/>
                <a:cs typeface="Arial" panose="020B0604020202020204" pitchFamily="34" charset="0"/>
              </a:rPr>
              <a:t>tre</a:t>
            </a:r>
            <a:r>
              <a:rPr lang="en-GB" sz="1100" dirty="0">
                <a:latin typeface="Arial" panose="020B0604020202020204" pitchFamily="34" charset="0"/>
                <a:cs typeface="Arial" panose="020B0604020202020204" pitchFamily="34" charset="0"/>
              </a:rPr>
              <a:t>’. This identifies him with the forest. He is also referred to as relying on the ‘</a:t>
            </a:r>
            <a:r>
              <a:rPr lang="en-GB" sz="1100" dirty="0" err="1">
                <a:latin typeface="Arial" panose="020B0604020202020204" pitchFamily="34" charset="0"/>
                <a:cs typeface="Arial" panose="020B0604020202020204" pitchFamily="34" charset="0"/>
              </a:rPr>
              <a:t>myght</a:t>
            </a:r>
            <a:r>
              <a:rPr lang="en-GB" sz="1100" dirty="0">
                <a:latin typeface="Arial" panose="020B0604020202020204" pitchFamily="34" charset="0"/>
                <a:cs typeface="Arial" panose="020B0604020202020204" pitchFamily="34" charset="0"/>
              </a:rPr>
              <a:t> of </a:t>
            </a:r>
            <a:r>
              <a:rPr lang="en-GB" sz="1100" dirty="0" err="1">
                <a:latin typeface="Arial" panose="020B0604020202020204" pitchFamily="34" charset="0"/>
                <a:cs typeface="Arial" panose="020B0604020202020204" pitchFamily="34" charset="0"/>
              </a:rPr>
              <a:t>milde</a:t>
            </a:r>
            <a:r>
              <a:rPr lang="en-GB" sz="1100" dirty="0">
                <a:latin typeface="Arial" panose="020B0604020202020204" pitchFamily="34" charset="0"/>
                <a:cs typeface="Arial" panose="020B0604020202020204" pitchFamily="34" charset="0"/>
              </a:rPr>
              <a:t> </a:t>
            </a:r>
            <a:r>
              <a:rPr lang="en-GB" sz="1100" dirty="0" err="1">
                <a:latin typeface="Arial" panose="020B0604020202020204" pitchFamily="34" charset="0"/>
                <a:cs typeface="Arial" panose="020B0604020202020204" pitchFamily="34" charset="0"/>
              </a:rPr>
              <a:t>Marye</a:t>
            </a:r>
            <a:r>
              <a:rPr lang="en-GB" sz="1100" dirty="0">
                <a:latin typeface="Arial" panose="020B0604020202020204" pitchFamily="34" charset="0"/>
                <a:cs typeface="Arial" panose="020B0604020202020204" pitchFamily="34" charset="0"/>
              </a:rPr>
              <a:t>’ when he risks all in showing his outlaw’s face in church in order to attend Mass.  So what was the significance of this action? This may have pointed to a more widely held belief that religion seemed to be the property of the Church rather than the people which could always breed resentment. So in this guise it was seen that Robin Hood reclaimed religion from the control of the church.  Robin also stood up to the financial exploitation of the Church. The earliest villain was not Prince John or the sheriff, but the Church.</a:t>
            </a:r>
          </a:p>
          <a:p>
            <a:pPr marL="228600" indent="-228600" defTabSz="685800">
              <a:buFont typeface="Arial" pitchFamily="34" charset="0"/>
              <a:buChar char="•"/>
              <a:defRPr/>
            </a:pPr>
            <a:endParaRPr lang="en-GB" sz="1100" i="1" dirty="0">
              <a:latin typeface="Arial" panose="020B0604020202020204" pitchFamily="34" charset="0"/>
              <a:cs typeface="Arial" panose="020B0604020202020204" pitchFamily="34" charset="0"/>
            </a:endParaRPr>
          </a:p>
          <a:p>
            <a:pPr marL="228600" indent="-228600" defTabSz="685800">
              <a:defRPr/>
            </a:pPr>
            <a:r>
              <a:rPr lang="en-GB" sz="1100" b="1" dirty="0">
                <a:latin typeface="Arial" panose="020B0604020202020204" pitchFamily="34" charset="0"/>
                <a:cs typeface="Arial" panose="020B0604020202020204" pitchFamily="34" charset="0"/>
              </a:rPr>
              <a:t>Robin Hood and the blurring of elite and popular culture</a:t>
            </a:r>
          </a:p>
          <a:p>
            <a:pPr marL="228600" indent="-228600" defTabSz="685800">
              <a:buFont typeface="Arial" pitchFamily="34" charset="0"/>
              <a:buChar char="•"/>
              <a:defRPr/>
            </a:pPr>
            <a:r>
              <a:rPr lang="en-GB" sz="1100" dirty="0">
                <a:latin typeface="Arial" panose="020B0604020202020204" pitchFamily="34" charset="0"/>
                <a:cs typeface="Arial" panose="020B0604020202020204" pitchFamily="34" charset="0"/>
              </a:rPr>
              <a:t>Although tales of Robin Hood seem to offer clear insights into popular culture historians are, however, uncertain about the original authorship and audience of these ballads. There are aristocratic elements in the tales but it seems likely that yeoman and their minstrels were responsible for them; in other words, small landowners rather than peasants who made up the mass of people. This is another case where the boundary between popular and elite culture is blurred. </a:t>
            </a:r>
          </a:p>
          <a:p>
            <a:pPr marL="228600" indent="-228600" defTabSz="685800">
              <a:buFont typeface="Arial" pitchFamily="34" charset="0"/>
              <a:buChar char="•"/>
              <a:defRPr/>
            </a:pPr>
            <a:endParaRPr lang="en-GB" sz="1100" dirty="0">
              <a:latin typeface="Arial" panose="020B0604020202020204" pitchFamily="34" charset="0"/>
              <a:cs typeface="Arial" panose="020B0604020202020204" pitchFamily="34" charset="0"/>
            </a:endParaRPr>
          </a:p>
          <a:p>
            <a:pPr marL="228600" indent="-228600" defTabSz="685800">
              <a:defRPr/>
            </a:pPr>
            <a:r>
              <a:rPr lang="en-GB" sz="1100" b="1" dirty="0">
                <a:latin typeface="Arial" panose="020B0604020202020204" pitchFamily="34" charset="0"/>
                <a:cs typeface="Arial" panose="020B0604020202020204" pitchFamily="34" charset="0"/>
              </a:rPr>
              <a:t>Key words and terms</a:t>
            </a:r>
          </a:p>
          <a:p>
            <a:pPr marL="228600" indent="-228600" defTabSz="685800">
              <a:defRPr/>
            </a:pPr>
            <a:r>
              <a:rPr lang="en-GB" sz="1100" b="1" dirty="0">
                <a:latin typeface="Arial" panose="020B0604020202020204" pitchFamily="34" charset="0"/>
                <a:cs typeface="Arial" panose="020B0604020202020204" pitchFamily="34" charset="0"/>
              </a:rPr>
              <a:t>Subdued: </a:t>
            </a:r>
            <a:r>
              <a:rPr lang="en-GB" sz="1100" dirty="0">
                <a:latin typeface="Arial" panose="020B0604020202020204" pitchFamily="34" charset="0"/>
                <a:cs typeface="Arial" panose="020B0604020202020204" pitchFamily="34" charset="0"/>
              </a:rPr>
              <a:t>repressed; controlled</a:t>
            </a:r>
            <a:endParaRPr lang="en-GB" sz="1100" b="1" dirty="0">
              <a:latin typeface="Arial" panose="020B0604020202020204" pitchFamily="34" charset="0"/>
              <a:cs typeface="Arial" panose="020B0604020202020204" pitchFamily="34" charset="0"/>
            </a:endParaRPr>
          </a:p>
          <a:p>
            <a:pPr marL="228600" indent="-228600" defTabSz="685800">
              <a:defRPr/>
            </a:pPr>
            <a:r>
              <a:rPr lang="en-GB" sz="1100" b="1" dirty="0">
                <a:latin typeface="Arial" panose="020B0604020202020204" pitchFamily="34" charset="0"/>
                <a:cs typeface="Arial" panose="020B0604020202020204" pitchFamily="34" charset="0"/>
              </a:rPr>
              <a:t>Queen of the May: </a:t>
            </a:r>
            <a:r>
              <a:rPr lang="en-GB" sz="1100" dirty="0">
                <a:latin typeface="Arial" panose="020B0604020202020204" pitchFamily="34" charset="0"/>
                <a:cs typeface="Arial" panose="020B0604020202020204" pitchFamily="34" charset="0"/>
              </a:rPr>
              <a:t>personification </a:t>
            </a:r>
            <a:r>
              <a:rPr lang="en-GB" sz="1100" b="1" dirty="0">
                <a:latin typeface="Arial" panose="020B0604020202020204" pitchFamily="34" charset="0"/>
                <a:cs typeface="Arial" panose="020B0604020202020204" pitchFamily="34" charset="0"/>
              </a:rPr>
              <a:t>of the May</a:t>
            </a:r>
            <a:r>
              <a:rPr lang="en-GB" sz="1100" dirty="0">
                <a:latin typeface="Arial" panose="020B0604020202020204" pitchFamily="34" charset="0"/>
                <a:cs typeface="Arial" panose="020B0604020202020204" pitchFamily="34" charset="0"/>
              </a:rPr>
              <a:t> Day holiday, and of Springtime and also Summer</a:t>
            </a:r>
            <a:endParaRPr lang="en-GB" sz="1100" b="1" dirty="0">
              <a:latin typeface="Arial" panose="020B0604020202020204" pitchFamily="34" charset="0"/>
              <a:cs typeface="Arial" panose="020B0604020202020204" pitchFamily="34" charset="0"/>
            </a:endParaRPr>
          </a:p>
          <a:p>
            <a:pPr marL="228600" indent="-228600" defTabSz="685800">
              <a:defRPr/>
            </a:pPr>
            <a:r>
              <a:rPr lang="en-GB" sz="1100" b="1" dirty="0">
                <a:latin typeface="Arial" panose="020B0604020202020204" pitchFamily="34" charset="0"/>
                <a:cs typeface="Arial" panose="020B0604020202020204" pitchFamily="34" charset="0"/>
              </a:rPr>
              <a:t>Elite: </a:t>
            </a:r>
            <a:r>
              <a:rPr lang="en-GB" sz="1100" dirty="0">
                <a:latin typeface="Arial" panose="020B0604020202020204" pitchFamily="34" charset="0"/>
                <a:cs typeface="Arial" panose="020B0604020202020204" pitchFamily="34" charset="0"/>
              </a:rPr>
              <a:t>select group that is superior in terms of social status, ability or qualities such as intellect.  </a:t>
            </a:r>
            <a:endParaRPr lang="en-GB" sz="1100" b="1" dirty="0">
              <a:latin typeface="Arial" panose="020B0604020202020204" pitchFamily="34" charset="0"/>
              <a:cs typeface="Arial" panose="020B0604020202020204" pitchFamily="34" charset="0"/>
            </a:endParaRPr>
          </a:p>
          <a:p>
            <a:pPr marL="228600" indent="-228600" defTabSz="685800">
              <a:defRPr/>
            </a:pPr>
            <a:r>
              <a:rPr lang="en-GB" sz="1100" b="1" dirty="0">
                <a:latin typeface="Arial" panose="020B0604020202020204" pitchFamily="34" charset="0"/>
                <a:cs typeface="Arial" panose="020B0604020202020204" pitchFamily="34" charset="0"/>
              </a:rPr>
              <a:t>Oppression: </a:t>
            </a:r>
            <a:r>
              <a:rPr lang="en-GB" sz="1100" dirty="0">
                <a:latin typeface="Arial" panose="020B0604020202020204" pitchFamily="34" charset="0"/>
                <a:cs typeface="Arial" panose="020B0604020202020204" pitchFamily="34" charset="0"/>
              </a:rPr>
              <a:t>to be put down or kept down by the authorities</a:t>
            </a:r>
          </a:p>
          <a:p>
            <a:pPr marL="228600" indent="-228600" defTabSz="685800">
              <a:defRPr/>
            </a:pPr>
            <a:r>
              <a:rPr lang="en-GB" sz="1100" b="1" dirty="0">
                <a:latin typeface="Arial" panose="020B0604020202020204" pitchFamily="34" charset="0"/>
                <a:cs typeface="Arial" panose="020B0604020202020204" pitchFamily="34" charset="0"/>
              </a:rPr>
              <a:t>Yeoman:</a:t>
            </a:r>
            <a:r>
              <a:rPr lang="en-GB" sz="1100" dirty="0">
                <a:latin typeface="Arial" panose="020B0604020202020204" pitchFamily="34" charset="0"/>
                <a:cs typeface="Arial" panose="020B0604020202020204" pitchFamily="34" charset="0"/>
              </a:rPr>
              <a:t> a small landowner</a:t>
            </a:r>
          </a:p>
          <a:p>
            <a:pPr marL="228600" indent="-228600" defTabSz="685800">
              <a:defRPr/>
            </a:pPr>
            <a:r>
              <a:rPr lang="en-GB" sz="1100" dirty="0">
                <a:latin typeface="Arial" panose="020B0604020202020204" pitchFamily="34" charset="0"/>
                <a:cs typeface="Arial" panose="020B0604020202020204" pitchFamily="34" charset="0"/>
              </a:rPr>
              <a:t>Minstrels: a medieval singer or musician</a:t>
            </a:r>
          </a:p>
          <a:p>
            <a:pPr marL="228600" indent="-228600" defTabSz="685800">
              <a:defRPr/>
            </a:pPr>
            <a:endParaRPr lang="en-GB"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758892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4245" y="544776"/>
            <a:ext cx="6591870" cy="5509200"/>
          </a:xfrm>
          <a:prstGeom prst="rect">
            <a:avLst/>
          </a:prstGeom>
          <a:noFill/>
        </p:spPr>
        <p:txBody>
          <a:bodyPr wrap="square" rtlCol="0">
            <a:spAutoFit/>
          </a:bodyPr>
          <a:lstStyle/>
          <a:p>
            <a:pPr algn="ctr"/>
            <a:r>
              <a:rPr lang="en-GB" sz="1100" b="1" dirty="0">
                <a:latin typeface="Arial" pitchFamily="34" charset="0"/>
                <a:cs typeface="Arial" pitchFamily="34" charset="0"/>
              </a:rPr>
              <a:t>Popular culture, class and the separation of the elite and the peasantry </a:t>
            </a:r>
          </a:p>
          <a:p>
            <a:endParaRPr lang="en-GB" sz="1100" b="1" dirty="0">
              <a:latin typeface="Arial" pitchFamily="34" charset="0"/>
              <a:cs typeface="Arial" pitchFamily="34" charset="0"/>
            </a:endParaRPr>
          </a:p>
          <a:p>
            <a:r>
              <a:rPr lang="en-GB" sz="1100" b="1" dirty="0">
                <a:latin typeface="Arial" pitchFamily="34" charset="0"/>
                <a:cs typeface="Arial" pitchFamily="34" charset="0"/>
              </a:rPr>
              <a:t>Differing interpretations</a:t>
            </a:r>
          </a:p>
          <a:p>
            <a:pPr>
              <a:buFont typeface="Arial" pitchFamily="34" charset="0"/>
              <a:buChar char="•"/>
            </a:pPr>
            <a:r>
              <a:rPr lang="en-GB" sz="1100" b="1" dirty="0">
                <a:latin typeface="Arial" pitchFamily="34" charset="0"/>
                <a:cs typeface="Arial" pitchFamily="34" charset="0"/>
              </a:rPr>
              <a:t>The historian Robert Mandrou </a:t>
            </a:r>
            <a:r>
              <a:rPr lang="en-GB" sz="1100" dirty="0">
                <a:latin typeface="Arial" pitchFamily="34" charset="0"/>
                <a:cs typeface="Arial" pitchFamily="34" charset="0"/>
              </a:rPr>
              <a:t>has studied songs and stories disseminated in cheap booklets red by the majority of literate peasants but presumably also read aloud in  taverns. He has argued that these tales and ballads are the results of an escapist culture which was imposed by the dominant classes so that the peasantry held with futile beliefs bedded in miraculous occurrences. Why? To keep them quiet  and to guide them towards orderly behaviour. </a:t>
            </a:r>
          </a:p>
          <a:p>
            <a:endParaRPr lang="en-GB" sz="1100" dirty="0">
              <a:latin typeface="Arial" pitchFamily="34" charset="0"/>
              <a:cs typeface="Arial" pitchFamily="34" charset="0"/>
            </a:endParaRPr>
          </a:p>
          <a:p>
            <a:pPr>
              <a:buFont typeface="Arial" pitchFamily="34" charset="0"/>
              <a:buChar char="•"/>
            </a:pPr>
            <a:r>
              <a:rPr lang="en-GB" sz="1100" b="1" dirty="0">
                <a:latin typeface="Arial" pitchFamily="34" charset="0"/>
                <a:cs typeface="Arial" pitchFamily="34" charset="0"/>
              </a:rPr>
              <a:t>Genevieve </a:t>
            </a:r>
            <a:r>
              <a:rPr lang="en-GB" sz="1100" b="1" dirty="0" err="1">
                <a:latin typeface="Arial" pitchFamily="34" charset="0"/>
                <a:cs typeface="Arial" pitchFamily="34" charset="0"/>
              </a:rPr>
              <a:t>Bolleme</a:t>
            </a:r>
            <a:r>
              <a:rPr lang="en-GB" sz="1100" b="1" dirty="0">
                <a:latin typeface="Arial" pitchFamily="34" charset="0"/>
                <a:cs typeface="Arial" pitchFamily="34" charset="0"/>
              </a:rPr>
              <a:t> </a:t>
            </a:r>
            <a:r>
              <a:rPr lang="en-GB" sz="1100" dirty="0">
                <a:latin typeface="Arial" pitchFamily="34" charset="0"/>
                <a:cs typeface="Arial" pitchFamily="34" charset="0"/>
              </a:rPr>
              <a:t>shows that this literature holds the same concepts of the people with regard to life and death, freedom and oppression. In her view people developed their own culture free of the dominant classes. </a:t>
            </a:r>
          </a:p>
          <a:p>
            <a:pPr>
              <a:buFont typeface="Arial" pitchFamily="34" charset="0"/>
              <a:buChar char="•"/>
            </a:pPr>
            <a:endParaRPr lang="en-GB" sz="1100" dirty="0">
              <a:latin typeface="Arial" pitchFamily="34" charset="0"/>
              <a:cs typeface="Arial" pitchFamily="34" charset="0"/>
            </a:endParaRPr>
          </a:p>
          <a:p>
            <a:pPr>
              <a:buFont typeface="Arial" pitchFamily="34" charset="0"/>
              <a:buChar char="•"/>
            </a:pPr>
            <a:r>
              <a:rPr lang="en-GB" sz="1100" b="1" dirty="0">
                <a:latin typeface="Arial" pitchFamily="34" charset="0"/>
                <a:cs typeface="Arial" pitchFamily="34" charset="0"/>
              </a:rPr>
              <a:t>Peter Burke’s </a:t>
            </a:r>
            <a:r>
              <a:rPr lang="en-GB" sz="1100" i="1" dirty="0">
                <a:latin typeface="Arial" pitchFamily="34" charset="0"/>
                <a:cs typeface="Arial" pitchFamily="34" charset="0"/>
              </a:rPr>
              <a:t>Poplar Culture in Early Modern Europe </a:t>
            </a:r>
            <a:r>
              <a:rPr lang="en-GB" sz="1100" dirty="0">
                <a:latin typeface="Arial" pitchFamily="34" charset="0"/>
                <a:cs typeface="Arial" pitchFamily="34" charset="0"/>
              </a:rPr>
              <a:t>stresses that elite culture and popular culture were not necessarily so well defined and separated. A courtly display, such as the masque may have had its origins in in popular entertainment rather than being the preserve of the elite. Furthermore classically inspired poets, popular amongst the elite, were also published in shortened versions for popular consumption. Certainly there are also examples that the elite joined in popular culture in singing songs, telling tales and processing in the carnivals until the eighteenth century when ideas if what was held to be ‘vulgar’ took hold.</a:t>
            </a:r>
          </a:p>
          <a:p>
            <a:pPr>
              <a:buFont typeface="Arial" pitchFamily="34" charset="0"/>
              <a:buChar char="•"/>
            </a:pPr>
            <a:endParaRPr lang="en-GB" sz="1100" dirty="0">
              <a:latin typeface="Arial" pitchFamily="34" charset="0"/>
              <a:cs typeface="Arial" pitchFamily="34" charset="0"/>
            </a:endParaRPr>
          </a:p>
          <a:p>
            <a:pPr>
              <a:buFont typeface="Arial" pitchFamily="34" charset="0"/>
              <a:buChar char="•"/>
            </a:pPr>
            <a:r>
              <a:rPr lang="en-GB" sz="1100" b="1" dirty="0">
                <a:latin typeface="Arial" pitchFamily="34" charset="0"/>
                <a:cs typeface="Arial" pitchFamily="34" charset="0"/>
              </a:rPr>
              <a:t>Roger </a:t>
            </a:r>
            <a:r>
              <a:rPr lang="en-GB" sz="1100" b="1" dirty="0" err="1">
                <a:latin typeface="Arial" pitchFamily="34" charset="0"/>
                <a:cs typeface="Arial" pitchFamily="34" charset="0"/>
              </a:rPr>
              <a:t>Chartier</a:t>
            </a:r>
            <a:r>
              <a:rPr lang="en-GB" sz="1100" b="1" dirty="0">
                <a:latin typeface="Arial" pitchFamily="34" charset="0"/>
                <a:cs typeface="Arial" pitchFamily="34" charset="0"/>
              </a:rPr>
              <a:t> </a:t>
            </a:r>
            <a:r>
              <a:rPr lang="en-GB" sz="1100" dirty="0">
                <a:latin typeface="Arial" pitchFamily="34" charset="0"/>
                <a:cs typeface="Arial" pitchFamily="34" charset="0"/>
              </a:rPr>
              <a:t>has held that it is the reception of, and reaction to, a custom or story that matters more than where it has come from. A custom can be transformed  when used in a new social setting. He argues that this is when something new emerges from a number of different sources; in other words; a </a:t>
            </a:r>
            <a:r>
              <a:rPr lang="en-GB" sz="1100" dirty="0" err="1">
                <a:latin typeface="Arial" pitchFamily="34" charset="0"/>
                <a:cs typeface="Arial" pitchFamily="34" charset="0"/>
              </a:rPr>
              <a:t>bricolage</a:t>
            </a:r>
            <a:r>
              <a:rPr lang="en-GB" sz="1100" dirty="0">
                <a:latin typeface="Arial" pitchFamily="34" charset="0"/>
                <a:cs typeface="Arial" pitchFamily="34" charset="0"/>
              </a:rPr>
              <a:t>. An example of this is the way in which official church rituals and practices could be re-worked into popular culture. </a:t>
            </a:r>
            <a:endParaRPr lang="en-GB" sz="1100" b="1" dirty="0">
              <a:latin typeface="Arial" pitchFamily="34" charset="0"/>
              <a:cs typeface="Arial" pitchFamily="34" charset="0"/>
            </a:endParaRPr>
          </a:p>
          <a:p>
            <a:pPr>
              <a:buFont typeface="Arial" pitchFamily="34" charset="0"/>
              <a:buChar char="•"/>
            </a:pPr>
            <a:endParaRPr lang="en-GB" sz="1100" b="1" dirty="0">
              <a:latin typeface="Arial" pitchFamily="34" charset="0"/>
              <a:cs typeface="Arial" pitchFamily="34" charset="0"/>
            </a:endParaRPr>
          </a:p>
          <a:p>
            <a:r>
              <a:rPr lang="en-GB" sz="1100" b="1" dirty="0">
                <a:latin typeface="Arial" pitchFamily="34" charset="0"/>
                <a:cs typeface="Arial" pitchFamily="34" charset="0"/>
              </a:rPr>
              <a:t>Key words and terms</a:t>
            </a:r>
          </a:p>
          <a:p>
            <a:r>
              <a:rPr lang="en-GB" sz="1100" b="1" dirty="0">
                <a:latin typeface="Arial" pitchFamily="34" charset="0"/>
                <a:cs typeface="Arial" pitchFamily="34" charset="0"/>
              </a:rPr>
              <a:t>Escapist: </a:t>
            </a:r>
            <a:r>
              <a:rPr lang="en-GB" sz="1100" dirty="0">
                <a:latin typeface="Arial" panose="020B0604020202020204" pitchFamily="34" charset="0"/>
                <a:cs typeface="Arial" panose="020B0604020202020204" pitchFamily="34" charset="0"/>
              </a:rPr>
              <a:t>providing a means of forgetting about </a:t>
            </a:r>
            <a:r>
              <a:rPr lang="en-GB" sz="1100" dirty="0" err="1">
                <a:latin typeface="Arial" panose="020B0604020202020204" pitchFamily="34" charset="0"/>
                <a:cs typeface="Arial" panose="020B0604020202020204" pitchFamily="34" charset="0"/>
              </a:rPr>
              <a:t>everyday</a:t>
            </a:r>
            <a:r>
              <a:rPr lang="en-GB" sz="1100" dirty="0">
                <a:latin typeface="Arial" panose="020B0604020202020204" pitchFamily="34" charset="0"/>
                <a:cs typeface="Arial" panose="020B0604020202020204" pitchFamily="34" charset="0"/>
              </a:rPr>
              <a:t> or unpleasant realities for a while</a:t>
            </a:r>
            <a:endParaRPr lang="en-GB" sz="1100" b="1" dirty="0">
              <a:latin typeface="Arial" pitchFamily="34" charset="0"/>
              <a:cs typeface="Arial" pitchFamily="34" charset="0"/>
            </a:endParaRPr>
          </a:p>
          <a:p>
            <a:r>
              <a:rPr lang="en-GB" sz="1100" b="1" dirty="0">
                <a:latin typeface="Arial" pitchFamily="34" charset="0"/>
                <a:cs typeface="Arial" pitchFamily="34" charset="0"/>
              </a:rPr>
              <a:t>Vulgar: </a:t>
            </a:r>
            <a:r>
              <a:rPr lang="en-GB" sz="1100" dirty="0">
                <a:latin typeface="Arial" pitchFamily="34" charset="0"/>
                <a:cs typeface="Arial" pitchFamily="34" charset="0"/>
              </a:rPr>
              <a:t>of the common people</a:t>
            </a:r>
          </a:p>
          <a:p>
            <a:endParaRPr lang="en-GB" sz="1100" dirty="0">
              <a:latin typeface="Arial" pitchFamily="34" charset="0"/>
              <a:cs typeface="Arial" pitchFamily="34" charset="0"/>
            </a:endParaRPr>
          </a:p>
          <a:p>
            <a:endParaRPr lang="en-GB" sz="1100" dirty="0">
              <a:latin typeface="Arial" pitchFamily="34" charset="0"/>
              <a:cs typeface="Arial" pitchFamily="34" charset="0"/>
            </a:endParaRPr>
          </a:p>
        </p:txBody>
      </p:sp>
    </p:spTree>
    <p:extLst>
      <p:ext uri="{BB962C8B-B14F-4D97-AF65-F5344CB8AC3E}">
        <p14:creationId xmlns:p14="http://schemas.microsoft.com/office/powerpoint/2010/main" val="30066963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6479" y="625990"/>
            <a:ext cx="6605517" cy="7540526"/>
          </a:xfrm>
          <a:prstGeom prst="rect">
            <a:avLst/>
          </a:prstGeom>
        </p:spPr>
        <p:txBody>
          <a:bodyPr wrap="square">
            <a:spAutoFit/>
          </a:bodyPr>
          <a:lstStyle/>
          <a:p>
            <a:r>
              <a:rPr lang="en-GB" sz="1100" b="1" dirty="0">
                <a:latin typeface="Arial" pitchFamily="34" charset="0"/>
                <a:cs typeface="Arial" pitchFamily="34" charset="0"/>
              </a:rPr>
              <a:t>Wider events and the shaping of popular culture</a:t>
            </a:r>
          </a:p>
          <a:p>
            <a:pPr>
              <a:buFont typeface="Arial" pitchFamily="34" charset="0"/>
              <a:buChar char="•"/>
            </a:pPr>
            <a:r>
              <a:rPr lang="en-GB" sz="1100" dirty="0">
                <a:latin typeface="Arial" pitchFamily="34" charset="0"/>
                <a:cs typeface="Arial" pitchFamily="34" charset="0"/>
              </a:rPr>
              <a:t>Whether peasants or small landowners, those who shaped popular culture were in turn shaped by the events of the larger world. When news became part of popular awareness and culture a pattern was, however, often imposed. For example Gaston de </a:t>
            </a:r>
            <a:r>
              <a:rPr lang="en-GB" sz="1100" dirty="0" err="1">
                <a:latin typeface="Arial" pitchFamily="34" charset="0"/>
                <a:cs typeface="Arial" pitchFamily="34" charset="0"/>
              </a:rPr>
              <a:t>Foix</a:t>
            </a:r>
            <a:r>
              <a:rPr lang="en-GB" sz="1100" dirty="0">
                <a:latin typeface="Arial" pitchFamily="34" charset="0"/>
                <a:cs typeface="Arial" pitchFamily="34" charset="0"/>
              </a:rPr>
              <a:t> was killed at the Battle of </a:t>
            </a:r>
            <a:r>
              <a:rPr lang="en-GB" sz="1100" dirty="0" err="1">
                <a:latin typeface="Arial" pitchFamily="34" charset="0"/>
                <a:cs typeface="Arial" pitchFamily="34" charset="0"/>
              </a:rPr>
              <a:t>Ravena</a:t>
            </a:r>
            <a:r>
              <a:rPr lang="en-GB" sz="1100" dirty="0">
                <a:latin typeface="Arial" pitchFamily="34" charset="0"/>
                <a:cs typeface="Arial" pitchFamily="34" charset="0"/>
              </a:rPr>
              <a:t>  in 1512  ballads sprang up about him and his life and death. These ballads, however, were </a:t>
            </a:r>
            <a:r>
              <a:rPr lang="en-GB" sz="1100" dirty="0" err="1">
                <a:latin typeface="Arial" pitchFamily="34" charset="0"/>
                <a:cs typeface="Arial" pitchFamily="34" charset="0"/>
              </a:rPr>
              <a:t>reworkings</a:t>
            </a:r>
            <a:r>
              <a:rPr lang="en-GB" sz="1100" dirty="0">
                <a:latin typeface="Arial" pitchFamily="34" charset="0"/>
                <a:cs typeface="Arial" pitchFamily="34" charset="0"/>
              </a:rPr>
              <a:t> of those about King Rodrigo, the heroic fighter against the Moors from centuries before. In similar fashion where Louis XII of France was celebrated for his relatively peaceful, just and prosperous reign  in the early sixteenth century his reputation also benefitted from the favourable ballads about St Louis who was a predecessor of King Louis XII. Why?</a:t>
            </a:r>
          </a:p>
          <a:p>
            <a:pPr>
              <a:buFont typeface="Arial" pitchFamily="34" charset="0"/>
              <a:buChar char="•"/>
            </a:pPr>
            <a:endParaRPr lang="en-GB" sz="1100" dirty="0">
              <a:latin typeface="Arial" pitchFamily="34" charset="0"/>
              <a:cs typeface="Arial" pitchFamily="34" charset="0"/>
            </a:endParaRPr>
          </a:p>
          <a:p>
            <a:pPr>
              <a:buFont typeface="Arial" pitchFamily="34" charset="0"/>
              <a:buChar char="•"/>
            </a:pPr>
            <a:r>
              <a:rPr lang="en-GB" sz="1100" b="1" dirty="0">
                <a:latin typeface="Arial" pitchFamily="34" charset="0"/>
                <a:cs typeface="Arial" pitchFamily="34" charset="0"/>
              </a:rPr>
              <a:t>In popular culture names carried a magnetic quality</a:t>
            </a:r>
            <a:r>
              <a:rPr lang="en-GB" sz="1100" dirty="0">
                <a:latin typeface="Arial" pitchFamily="34" charset="0"/>
                <a:cs typeface="Arial" pitchFamily="34" charset="0"/>
              </a:rPr>
              <a:t>. The Emperor Frederick had inspired many tales of his return from sleep in a mountain in order to save Germany. This could then be seen as prophetic of the elector of Saxony saving Germany by protecting the Protestant reformer Martin Luther. Prior ‘legend’ was useful to the positive portrayal of current wider events since they could tap into a popular associations with a name.  It was in this way that the mass of people could become aware of current events and politics through the channel of popular culture, song and story. </a:t>
            </a:r>
          </a:p>
          <a:p>
            <a:pPr>
              <a:buFont typeface="Arial" pitchFamily="34" charset="0"/>
              <a:buChar char="•"/>
            </a:pPr>
            <a:endParaRPr lang="en-GB" sz="1100" dirty="0">
              <a:latin typeface="Arial" pitchFamily="34" charset="0"/>
              <a:cs typeface="Arial" pitchFamily="34" charset="0"/>
            </a:endParaRPr>
          </a:p>
          <a:p>
            <a:r>
              <a:rPr lang="en-GB" sz="1100" b="1" dirty="0">
                <a:latin typeface="Arial" pitchFamily="34" charset="0"/>
                <a:cs typeface="Arial" pitchFamily="34" charset="0"/>
              </a:rPr>
              <a:t>The shaping of popular culture and the printing press</a:t>
            </a:r>
          </a:p>
          <a:p>
            <a:pPr>
              <a:buFont typeface="Arial" pitchFamily="34" charset="0"/>
              <a:buChar char="•"/>
            </a:pPr>
            <a:r>
              <a:rPr lang="en-GB" sz="1100" dirty="0">
                <a:latin typeface="Arial" pitchFamily="34" charset="0"/>
                <a:cs typeface="Arial" pitchFamily="34" charset="0"/>
              </a:rPr>
              <a:t>The key to the changing the way in which popular culture was shaped would come in the form of the printing press. Why? Printing fixed tales into permanent form where previously they may have gone through many variations due tot their dissemination through story telling. Different ideas which were introduced from another class or a different region by travelling salesmen of cheap booklets could weaken the local tradition. Nevertheless popular culture survived evening into the twentieth century folklorists have gathered tales distinct from any printed versions. </a:t>
            </a:r>
          </a:p>
          <a:p>
            <a:pPr>
              <a:buFont typeface="Arial" pitchFamily="34" charset="0"/>
              <a:buChar char="•"/>
            </a:pPr>
            <a:endParaRPr lang="en-GB" sz="1100" dirty="0">
              <a:latin typeface="Arial" pitchFamily="34" charset="0"/>
              <a:cs typeface="Arial" pitchFamily="34" charset="0"/>
            </a:endParaRPr>
          </a:p>
          <a:p>
            <a:r>
              <a:rPr lang="en-GB" sz="1100" b="1" dirty="0">
                <a:latin typeface="Arial" pitchFamily="34" charset="0"/>
                <a:cs typeface="Arial" pitchFamily="34" charset="0"/>
              </a:rPr>
              <a:t>Conclusions about popular culture and belief systems</a:t>
            </a:r>
          </a:p>
          <a:p>
            <a:pPr>
              <a:buFont typeface="Arial" pitchFamily="34" charset="0"/>
              <a:buChar char="•"/>
            </a:pPr>
            <a:r>
              <a:rPr lang="en-GB" sz="1100" dirty="0">
                <a:latin typeface="Arial" pitchFamily="34" charset="0"/>
                <a:cs typeface="Arial" pitchFamily="34" charset="0"/>
              </a:rPr>
              <a:t>Precision when considering popular belief systems, mentalites, remains a key problem. Beliefs do not present like events which are accompanied by a series of causes and effects. It is difficult to categorise mentalites in terms of distinguishing where one ends and another begins across years and regions through which they are held. </a:t>
            </a:r>
          </a:p>
          <a:p>
            <a:pPr>
              <a:buFont typeface="Arial" pitchFamily="34" charset="0"/>
              <a:buChar char="•"/>
            </a:pPr>
            <a:endParaRPr lang="en-GB" sz="1100" dirty="0">
              <a:latin typeface="Arial" pitchFamily="34" charset="0"/>
              <a:cs typeface="Arial" pitchFamily="34" charset="0"/>
            </a:endParaRPr>
          </a:p>
          <a:p>
            <a:r>
              <a:rPr lang="en-GB" sz="1100" b="1" dirty="0">
                <a:latin typeface="Arial" pitchFamily="34" charset="0"/>
                <a:cs typeface="Arial" pitchFamily="34" charset="0"/>
              </a:rPr>
              <a:t>Problems with the evidence</a:t>
            </a:r>
          </a:p>
          <a:p>
            <a:pPr>
              <a:buFont typeface="Arial" pitchFamily="34" charset="0"/>
              <a:buChar char="•"/>
            </a:pPr>
            <a:r>
              <a:rPr lang="en-GB" sz="1100" dirty="0">
                <a:latin typeface="Arial" pitchFamily="34" charset="0"/>
                <a:cs typeface="Arial" pitchFamily="34" charset="0"/>
              </a:rPr>
              <a:t>A folk tale known in 1700 may well have been current in 1500 or earlier, but it will remain uncertain. </a:t>
            </a:r>
          </a:p>
          <a:p>
            <a:pPr>
              <a:buFont typeface="Arial" pitchFamily="34" charset="0"/>
              <a:buChar char="•"/>
            </a:pPr>
            <a:r>
              <a:rPr lang="en-GB" sz="1100" dirty="0">
                <a:latin typeface="Arial" pitchFamily="34" charset="0"/>
                <a:cs typeface="Arial" pitchFamily="34" charset="0"/>
              </a:rPr>
              <a:t>There are also ‘middle men’ to be aware of. Those who were literate observers would report the visual events of the sixteenth century carnival or the they would write down a tale which may have circulated for orally for centuries. In these circumstances those recording these tales and traditions may have recorded without precision or even incorrectly.  The problems for the historian remains that they must try to reconstruct the thoughts, ideas, and possible values, of a largely illiterate society through literate means. It is for these reasons that conclusions and supporting analysis of the ideas and values prevalent in popular culture during the medieval and early modern periods are subject to greater generalisations and uncertainty than in other areas of historical study.  </a:t>
            </a:r>
          </a:p>
          <a:p>
            <a:pPr>
              <a:buFont typeface="Arial" pitchFamily="34" charset="0"/>
              <a:buChar char="•"/>
            </a:pPr>
            <a:endParaRPr lang="en-GB" sz="1100" dirty="0">
              <a:latin typeface="Arial" pitchFamily="34" charset="0"/>
              <a:cs typeface="Arial" pitchFamily="34" charset="0"/>
            </a:endParaRPr>
          </a:p>
          <a:p>
            <a:endParaRPr lang="en-GB" sz="1100" dirty="0">
              <a:latin typeface="Arial" pitchFamily="34" charset="0"/>
              <a:cs typeface="Arial" pitchFamily="34" charset="0"/>
            </a:endParaRPr>
          </a:p>
          <a:p>
            <a:endParaRPr lang="en-GB" sz="1100" dirty="0">
              <a:latin typeface="Arial" pitchFamily="34" charset="0"/>
              <a:cs typeface="Arial" pitchFamily="34" charset="0"/>
            </a:endParaRPr>
          </a:p>
        </p:txBody>
      </p:sp>
    </p:spTree>
    <p:extLst>
      <p:ext uri="{BB962C8B-B14F-4D97-AF65-F5344CB8AC3E}">
        <p14:creationId xmlns:p14="http://schemas.microsoft.com/office/powerpoint/2010/main" val="32590053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535" y="469290"/>
            <a:ext cx="6625989" cy="8386911"/>
          </a:xfrm>
          <a:prstGeom prst="rect">
            <a:avLst/>
          </a:prstGeom>
        </p:spPr>
        <p:txBody>
          <a:bodyPr wrap="square">
            <a:spAutoFit/>
          </a:bodyPr>
          <a:lstStyle/>
          <a:p>
            <a:pPr marL="228600" indent="-228600" algn="ctr" defTabSz="685800">
              <a:defRPr/>
            </a:pPr>
            <a:r>
              <a:rPr lang="en-GB" sz="1100" b="1" dirty="0">
                <a:latin typeface="Arial" panose="020B0604020202020204" pitchFamily="34" charset="0"/>
                <a:cs typeface="Arial" panose="020B0604020202020204" pitchFamily="34" charset="0"/>
              </a:rPr>
              <a:t>The role of magic in society</a:t>
            </a:r>
          </a:p>
          <a:p>
            <a:pPr marL="228600" indent="-228600" algn="ctr" defTabSz="685800">
              <a:defRPr/>
            </a:pPr>
            <a:endParaRPr lang="en-GB" sz="1100" b="1" dirty="0">
              <a:latin typeface="Arial" panose="020B0604020202020204" pitchFamily="34" charset="0"/>
              <a:cs typeface="Arial" panose="020B0604020202020204" pitchFamily="34" charset="0"/>
            </a:endParaRPr>
          </a:p>
          <a:p>
            <a:pPr marL="228600" indent="-228600" defTabSz="685800">
              <a:defRPr/>
            </a:pPr>
            <a:r>
              <a:rPr lang="en-GB" sz="1100" b="1" dirty="0">
                <a:latin typeface="Arial" panose="020B0604020202020204" pitchFamily="34" charset="0"/>
                <a:cs typeface="Arial" panose="020B0604020202020204" pitchFamily="34" charset="0"/>
              </a:rPr>
              <a:t>Background</a:t>
            </a:r>
          </a:p>
          <a:p>
            <a:pPr marL="228600" indent="-228600" defTabSz="685800">
              <a:defRPr/>
            </a:pPr>
            <a:endParaRPr lang="en-GB" sz="1100" b="1" dirty="0">
              <a:latin typeface="Arial" panose="020B0604020202020204" pitchFamily="34" charset="0"/>
              <a:cs typeface="Arial" panose="020B0604020202020204" pitchFamily="34" charset="0"/>
            </a:endParaRPr>
          </a:p>
          <a:p>
            <a:pPr marL="228600" indent="-228600" algn="just" defTabSz="685800">
              <a:buFont typeface="Arial" pitchFamily="34" charset="0"/>
              <a:buChar char="•"/>
              <a:defRPr/>
            </a:pPr>
            <a:r>
              <a:rPr lang="en-GB" sz="1100" dirty="0">
                <a:latin typeface="Arial" panose="020B0604020202020204" pitchFamily="34" charset="0"/>
                <a:cs typeface="Arial" panose="020B0604020202020204" pitchFamily="34" charset="0"/>
              </a:rPr>
              <a:t>Religion was of fundamental importance in explaining how people in the Early Modern period saw themselves and the world around them.  Non religious beliefs occupied a similar position in the minds of these same people. Much has been made of the decline of these beliefs, amongst them magic,  over the course of the seventeenth century as a result of the intellectual changes which occurred in this same period as a result of the Scientific Revolution. J A Sharpe has argued that the most important changes, ‘came not in the realms of economic or social structures, but rather in the intellectual field’. So what was magic?</a:t>
            </a:r>
          </a:p>
          <a:p>
            <a:pPr marL="228600" indent="-228600" algn="just" defTabSz="685800">
              <a:buFont typeface="Arial" pitchFamily="34" charset="0"/>
              <a:buChar char="•"/>
              <a:defRPr/>
            </a:pPr>
            <a:endParaRPr lang="en-GB" sz="1100" dirty="0">
              <a:latin typeface="Arial" panose="020B0604020202020204" pitchFamily="34" charset="0"/>
              <a:cs typeface="Arial" panose="020B0604020202020204" pitchFamily="34" charset="0"/>
            </a:endParaRPr>
          </a:p>
          <a:p>
            <a:pPr algn="just" defTabSz="685800">
              <a:defRPr/>
            </a:pPr>
            <a:r>
              <a:rPr lang="en-GB" sz="1100" b="1" dirty="0">
                <a:latin typeface="Arial" panose="020B0604020202020204" pitchFamily="34" charset="0"/>
                <a:cs typeface="Arial" panose="020B0604020202020204" pitchFamily="34" charset="0"/>
              </a:rPr>
              <a:t>Dispensing with a modern view</a:t>
            </a:r>
          </a:p>
          <a:p>
            <a:pPr algn="just" defTabSz="685800">
              <a:defRPr/>
            </a:pPr>
            <a:endParaRPr lang="en-GB" sz="1100" b="1" dirty="0">
              <a:latin typeface="Arial" panose="020B0604020202020204" pitchFamily="34" charset="0"/>
              <a:cs typeface="Arial" panose="020B0604020202020204" pitchFamily="34" charset="0"/>
            </a:endParaRPr>
          </a:p>
          <a:p>
            <a:pPr marL="171450" indent="-171450" algn="just" defTabSz="685800">
              <a:buFont typeface="Arial" panose="020B0604020202020204" pitchFamily="34" charset="0"/>
              <a:buChar char="•"/>
              <a:defRPr/>
            </a:pPr>
            <a:r>
              <a:rPr lang="en-GB" sz="1100" dirty="0">
                <a:latin typeface="Arial" panose="020B0604020202020204" pitchFamily="34" charset="0"/>
                <a:cs typeface="Arial" panose="020B0604020202020204" pitchFamily="34" charset="0"/>
              </a:rPr>
              <a:t>Today a belief in the reality and efficacy  of witchcraft and magic is no longer an integral component of mainstream Western culture. When misfortune strikes at us, our family or a close neighbour, we do not automatically seek to locate </a:t>
            </a:r>
            <a:r>
              <a:rPr lang="en-GB" sz="1100" dirty="0">
                <a:latin typeface="Arial" panose="020B0604020202020204" pitchFamily="34" charset="0"/>
                <a:cs typeface="Arial" panose="020B0604020202020204" pitchFamily="34" charset="0"/>
              </a:rPr>
              <a:t> </a:t>
            </a:r>
            <a:r>
              <a:rPr lang="en-GB" sz="1100" dirty="0">
                <a:latin typeface="Arial" panose="020B0604020202020204" pitchFamily="34" charset="0"/>
                <a:cs typeface="Arial" panose="020B0604020202020204" pitchFamily="34" charset="0"/>
              </a:rPr>
              <a:t>the source of all our ills and ailments in the operation of occult forces, nor do we scour the local community for the elderly woman who maliciously harnessed them and so bewitched us. Nor do we believe that knowledge, love or power can be ours for the taking if only we employ correct rites, charms or incantations  to bring them within our grasp. Although we might relegate the figure of the witch to story books, fiction or film, it has not always been so. </a:t>
            </a:r>
          </a:p>
          <a:p>
            <a:pPr marL="171450" indent="-171450" algn="just" defTabSz="685800">
              <a:buFont typeface="Arial" panose="020B0604020202020204" pitchFamily="34" charset="0"/>
              <a:buChar char="•"/>
              <a:defRPr/>
            </a:pPr>
            <a:r>
              <a:rPr lang="en-GB" sz="1100" dirty="0">
                <a:latin typeface="Arial" panose="020B0604020202020204" pitchFamily="34" charset="0"/>
                <a:cs typeface="Arial" panose="020B0604020202020204" pitchFamily="34" charset="0"/>
              </a:rPr>
              <a:t>Even now in parts of the non-Western world, where technology has failed to achieve total dominance over the traditional rhythms of agrarian life or to guarantee material prosperity and social justice, beliefs in witches and sorcerers are still firmly retained. In these areas some aspects of their culture and social structures bear significant and striking similarities to those held by Europeans throughout the Early Modern period. </a:t>
            </a:r>
          </a:p>
          <a:p>
            <a:pPr marL="171450" indent="-171450" algn="just" defTabSz="685800">
              <a:buFont typeface="Arial" panose="020B0604020202020204" pitchFamily="34" charset="0"/>
              <a:buChar char="•"/>
              <a:defRPr/>
            </a:pPr>
            <a:endParaRPr lang="en-GB" sz="1100" dirty="0">
              <a:latin typeface="Arial" panose="020B0604020202020204" pitchFamily="34" charset="0"/>
              <a:cs typeface="Arial" panose="020B0604020202020204" pitchFamily="34" charset="0"/>
            </a:endParaRPr>
          </a:p>
          <a:p>
            <a:pPr marL="171450" indent="-171450" algn="just" defTabSz="685800">
              <a:buFont typeface="Arial" panose="020B0604020202020204" pitchFamily="34" charset="0"/>
              <a:buChar char="•"/>
              <a:defRPr/>
            </a:pPr>
            <a:r>
              <a:rPr lang="en-GB" sz="1100" dirty="0">
                <a:latin typeface="Arial" panose="020B0604020202020204" pitchFamily="34" charset="0"/>
                <a:cs typeface="Arial" panose="020B0604020202020204" pitchFamily="34" charset="0"/>
              </a:rPr>
              <a:t>Over a span of nearly 200 years, beginning in the later fifteenth century, a great many people, most of them women, were prosecuted for witchcraft. Of those found guilty some 40,000 suffered a capital penalty, at the stake, gallows, or by the headsman’s sword. An unknown number of additional victims received more random form of justice at the hands of their neighbours, through common assaults, lynchings and social ostracism. Among those accused were, without doubt, individuals who had attempted to harm their enemies by occult means and who were guilty of witchcraft, in intention. Yet today we now recognise that the crimes of these alleged witches were mostly impossible. It was conceivable that a witch would attempt to invoke the Devil (and so be guilty in intention) but it was highly unlikely that  a witch could fly through the air to meet him, give succour to shape changing spirits, or harm her neighbours by curses or magic. </a:t>
            </a:r>
          </a:p>
          <a:p>
            <a:pPr algn="just" defTabSz="685800">
              <a:defRPr/>
            </a:pPr>
            <a:endParaRPr lang="en-GB" sz="1100" dirty="0">
              <a:latin typeface="Arial" panose="020B0604020202020204" pitchFamily="34" charset="0"/>
              <a:cs typeface="Arial" panose="020B0604020202020204" pitchFamily="34" charset="0"/>
            </a:endParaRPr>
          </a:p>
          <a:p>
            <a:pPr algn="just" defTabSz="685800">
              <a:defRPr/>
            </a:pPr>
            <a:r>
              <a:rPr lang="en-GB" sz="1100" b="1" dirty="0">
                <a:latin typeface="Arial" panose="020B0604020202020204" pitchFamily="34" charset="0"/>
                <a:cs typeface="Arial" panose="020B0604020202020204" pitchFamily="34" charset="0"/>
              </a:rPr>
              <a:t>Elite views</a:t>
            </a:r>
          </a:p>
          <a:p>
            <a:pPr marL="171450" indent="-171450" algn="just" defTabSz="685800">
              <a:buFont typeface="Arial" panose="020B0604020202020204" pitchFamily="34" charset="0"/>
              <a:buChar char="•"/>
              <a:defRPr/>
            </a:pPr>
            <a:r>
              <a:rPr lang="en-GB" sz="1100" dirty="0">
                <a:latin typeface="Arial" panose="020B0604020202020204" pitchFamily="34" charset="0"/>
                <a:cs typeface="Arial" panose="020B0604020202020204" pitchFamily="34" charset="0"/>
              </a:rPr>
              <a:t>For the overwhelming majority of educated men around the year 1600, the problem was worryingly dimple; witchcrafts was not only real but was daily multiplying and increasing in its seriousness. </a:t>
            </a:r>
          </a:p>
          <a:p>
            <a:pPr marL="171450" indent="-171450" algn="just" defTabSz="685800">
              <a:buFont typeface="Arial" panose="020B0604020202020204" pitchFamily="34" charset="0"/>
              <a:buChar char="•"/>
              <a:defRPr/>
            </a:pPr>
            <a:endParaRPr lang="en-GB" sz="1100" dirty="0">
              <a:latin typeface="Arial" panose="020B0604020202020204" pitchFamily="34" charset="0"/>
              <a:cs typeface="Arial" panose="020B0604020202020204" pitchFamily="34" charset="0"/>
            </a:endParaRPr>
          </a:p>
          <a:p>
            <a:pPr algn="just" defTabSz="685800">
              <a:defRPr/>
            </a:pPr>
            <a:r>
              <a:rPr lang="en-GB" sz="1100" b="1" dirty="0">
                <a:latin typeface="Arial" panose="020B0604020202020204" pitchFamily="34" charset="0"/>
                <a:cs typeface="Arial" panose="020B0604020202020204" pitchFamily="34" charset="0"/>
              </a:rPr>
              <a:t>Examples</a:t>
            </a:r>
          </a:p>
          <a:p>
            <a:pPr marL="171450" indent="-171450" algn="just" defTabSz="685800">
              <a:buFont typeface="Arial" panose="020B0604020202020204" pitchFamily="34" charset="0"/>
              <a:buChar char="•"/>
              <a:defRPr/>
            </a:pPr>
            <a:r>
              <a:rPr lang="en-GB" sz="1100" dirty="0">
                <a:latin typeface="Arial" panose="020B0604020202020204" pitchFamily="34" charset="0"/>
                <a:cs typeface="Arial" panose="020B0604020202020204" pitchFamily="34" charset="0"/>
              </a:rPr>
              <a:t>King James VI of Scotland complained bitterly in 1597 of the ‘fearful abounding at this time [and] in this country, of these detestable slaves of the Divel, the Witches or the enchaunters’, who were ‘never so rife in these parts, as they are now’. </a:t>
            </a:r>
          </a:p>
          <a:p>
            <a:pPr marL="171450" indent="-171450" algn="just" defTabSz="685800">
              <a:buFont typeface="Arial" panose="020B0604020202020204" pitchFamily="34" charset="0"/>
              <a:buChar char="•"/>
              <a:defRPr/>
            </a:pPr>
            <a:r>
              <a:rPr lang="en-GB" sz="1100" dirty="0">
                <a:latin typeface="Arial" panose="020B0604020202020204" pitchFamily="34" charset="0"/>
                <a:cs typeface="Arial" panose="020B0604020202020204" pitchFamily="34" charset="0"/>
              </a:rPr>
              <a:t>Henri Boguet, the Chief justice of Saint-Claude, declared around the year 1590 that ‘there are witches by the thousand everywhere’ and likened their ability to reproduce to that of garden worms, or vermin, infecting many districts with their odious presence. </a:t>
            </a:r>
          </a:p>
        </p:txBody>
      </p:sp>
    </p:spTree>
    <p:extLst>
      <p:ext uri="{BB962C8B-B14F-4D97-AF65-F5344CB8AC3E}">
        <p14:creationId xmlns:p14="http://schemas.microsoft.com/office/powerpoint/2010/main" val="26702143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TotalTime>
  <Words>8312</Words>
  <Application>Microsoft Office PowerPoint</Application>
  <PresentationFormat>A4 Paper (210x297 mm)</PresentationFormat>
  <Paragraphs>293</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Teignmouth Community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Maddie Nash</dc:creator>
  <cp:lastModifiedBy>Maddie Nash</cp:lastModifiedBy>
  <cp:revision>2</cp:revision>
  <dcterms:created xsi:type="dcterms:W3CDTF">2020-04-16T09:14:11Z</dcterms:created>
  <dcterms:modified xsi:type="dcterms:W3CDTF">2020-04-16T09:26:28Z</dcterms:modified>
</cp:coreProperties>
</file>