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56"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20016" autoAdjust="0"/>
    <p:restoredTop sz="94660"/>
  </p:normalViewPr>
  <p:slideViewPr>
    <p:cSldViewPr snapToGrid="0">
      <p:cViewPr varScale="1">
        <p:scale>
          <a:sx n="83" d="100"/>
          <a:sy n="83" d="100"/>
        </p:scale>
        <p:origin x="-96" y="-4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C2E14-6AAA-4299-A8A0-5E026FD9BD67}" type="datetimeFigureOut">
              <a:rPr lang="en-GB" smtClean="0"/>
              <a:pPr/>
              <a:t>11/10/15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236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C2E14-6AAA-4299-A8A0-5E026FD9BD67}" type="datetimeFigureOut">
              <a:rPr lang="en-GB" smtClean="0"/>
              <a:pPr/>
              <a:t>11/10/15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28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C2E14-6AAA-4299-A8A0-5E026FD9BD67}" type="datetimeFigureOut">
              <a:rPr lang="en-GB" smtClean="0"/>
              <a:pPr/>
              <a:t>11/10/15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990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C2E14-6AAA-4299-A8A0-5E026FD9BD67}" type="datetimeFigureOut">
              <a:rPr lang="en-GB" smtClean="0"/>
              <a:pPr/>
              <a:t>11/10/15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326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C2E14-6AAA-4299-A8A0-5E026FD9BD67}" type="datetimeFigureOut">
              <a:rPr lang="en-GB" smtClean="0"/>
              <a:pPr/>
              <a:t>11/10/15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502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C2E14-6AAA-4299-A8A0-5E026FD9BD67}" type="datetimeFigureOut">
              <a:rPr lang="en-GB" smtClean="0"/>
              <a:pPr/>
              <a:t>11/10/15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882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C2E14-6AAA-4299-A8A0-5E026FD9BD67}" type="datetimeFigureOut">
              <a:rPr lang="en-GB" smtClean="0"/>
              <a:pPr/>
              <a:t>11/10/15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327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C2E14-6AAA-4299-A8A0-5E026FD9BD67}" type="datetimeFigureOut">
              <a:rPr lang="en-GB" smtClean="0"/>
              <a:pPr/>
              <a:t>11/10/15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013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C2E14-6AAA-4299-A8A0-5E026FD9BD67}" type="datetimeFigureOut">
              <a:rPr lang="en-GB" smtClean="0"/>
              <a:pPr/>
              <a:t>11/10/15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25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C2E14-6AAA-4299-A8A0-5E026FD9BD67}" type="datetimeFigureOut">
              <a:rPr lang="en-GB" smtClean="0"/>
              <a:pPr/>
              <a:t>11/10/15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024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C2E14-6AAA-4299-A8A0-5E026FD9BD67}" type="datetimeFigureOut">
              <a:rPr lang="en-GB" smtClean="0"/>
              <a:pPr/>
              <a:t>11/10/15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7827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C2E14-6AAA-4299-A8A0-5E026FD9BD67}" type="datetimeFigureOut">
              <a:rPr lang="en-GB" smtClean="0"/>
              <a:pPr/>
              <a:t>11/10/15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CC26-5D73-414D-9181-AD626AA64485}"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792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http://spartacus-educational.com/00tsar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95778" y="0"/>
            <a:ext cx="4596222" cy="6858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8" name="Picture 4" descr="https://upload.wikimedia.org/wikipedia/commons/0/06/Russian_Imperial_Family_1911.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1116"/>
            <a:ext cx="7721600" cy="682688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TextBox 3"/>
          <p:cNvSpPr txBox="1">
            <a:spLocks noChangeArrowheads="1"/>
          </p:cNvSpPr>
          <p:nvPr/>
        </p:nvSpPr>
        <p:spPr bwMode="auto">
          <a:xfrm>
            <a:off x="1758950" y="246063"/>
            <a:ext cx="8358188" cy="523875"/>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800" dirty="0" smtClean="0">
                <a:latin typeface="Calibri" panose="020F0502020204030204" pitchFamily="34" charset="0"/>
              </a:rPr>
              <a:t>The Rule of Tsar Nicholas II</a:t>
            </a:r>
            <a:endParaRPr lang="en-GB" sz="2800" dirty="0">
              <a:latin typeface="Calibri" panose="020F050202020403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853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96131"/>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Tsar Nicholas II</a:t>
            </a:r>
            <a:endParaRPr lang="en-US" sz="2400" dirty="0"/>
          </a:p>
        </p:txBody>
      </p:sp>
      <p:sp>
        <p:nvSpPr>
          <p:cNvPr id="7" name="Text Box 5"/>
          <p:cNvSpPr txBox="1">
            <a:spLocks noChangeArrowheads="1"/>
          </p:cNvSpPr>
          <p:nvPr/>
        </p:nvSpPr>
        <p:spPr bwMode="auto">
          <a:xfrm>
            <a:off x="4168116" y="3748857"/>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Rasputin did not have magical powers but was a good amateur psychologist. He realised that the examinations Alexei was undergoing were making him anxious.   </a:t>
            </a:r>
            <a:endParaRPr lang="en-US" sz="2000" dirty="0"/>
          </a:p>
        </p:txBody>
      </p:sp>
      <p:sp>
        <p:nvSpPr>
          <p:cNvPr id="12" name="Text Box 5"/>
          <p:cNvSpPr txBox="1">
            <a:spLocks noChangeArrowheads="1"/>
          </p:cNvSpPr>
          <p:nvPr/>
        </p:nvSpPr>
        <p:spPr bwMode="auto">
          <a:xfrm>
            <a:off x="3938006" y="1081977"/>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 Royal couple were very protective of their son. </a:t>
            </a:r>
            <a:endParaRPr lang="en-US" sz="2000" dirty="0"/>
          </a:p>
        </p:txBody>
      </p:sp>
      <p:sp>
        <p:nvSpPr>
          <p:cNvPr id="6" name="Text Box 5"/>
          <p:cNvSpPr txBox="1">
            <a:spLocks noChangeArrowheads="1"/>
          </p:cNvSpPr>
          <p:nvPr/>
        </p:nvSpPr>
        <p:spPr bwMode="auto">
          <a:xfrm>
            <a:off x="356881" y="1922260"/>
            <a:ext cx="7561262" cy="132343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They had Rasputin, a monk, look after their son. He was known for his healing powers and the Royal couple trusted him. He was thought to have had magical powers that enabled him to cure the young heir to the throne. </a:t>
            </a:r>
            <a:endParaRPr lang="en-US" sz="2000" dirty="0"/>
          </a:p>
        </p:txBody>
      </p:sp>
      <p:sp>
        <p:nvSpPr>
          <p:cNvPr id="10" name="Text Box 5"/>
          <p:cNvSpPr txBox="1">
            <a:spLocks noChangeArrowheads="1"/>
          </p:cNvSpPr>
          <p:nvPr/>
        </p:nvSpPr>
        <p:spPr bwMode="auto">
          <a:xfrm>
            <a:off x="785139" y="5380541"/>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Rasputin is often credited with ending the Tsarist regime as his involvement with the family made people lose faith in the system. .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02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6" grpId="0" animBg="1"/>
      <p:bldP spid="10"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30297" y="0"/>
            <a:ext cx="6061703" cy="6858000"/>
          </a:xfrm>
          <a:prstGeom prst="rect">
            <a:avLst/>
          </a:prstGeom>
        </p:spPr>
      </p:pic>
      <p:pic>
        <p:nvPicPr>
          <p:cNvPr id="8" name="Picture 7"/>
          <p:cNvPicPr>
            <a:picLocks noChangeAspect="1"/>
          </p:cNvPicPr>
          <p:nvPr/>
        </p:nvPicPr>
        <p:blipFill>
          <a:blip r:embed="rId2"/>
          <a:stretch>
            <a:fillRect/>
          </a:stretch>
        </p:blipFill>
        <p:spPr>
          <a:xfrm>
            <a:off x="0" y="0"/>
            <a:ext cx="6114618" cy="6858000"/>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Views/Accounts of Tsar Nicholas II</a:t>
            </a:r>
            <a:endParaRPr lang="en-US" sz="2400" dirty="0"/>
          </a:p>
        </p:txBody>
      </p:sp>
      <p:sp>
        <p:nvSpPr>
          <p:cNvPr id="7" name="Text Box 5"/>
          <p:cNvSpPr txBox="1">
            <a:spLocks noChangeArrowheads="1"/>
          </p:cNvSpPr>
          <p:nvPr/>
        </p:nvSpPr>
        <p:spPr bwMode="auto">
          <a:xfrm>
            <a:off x="342560" y="2855103"/>
            <a:ext cx="7561262" cy="163121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b="1" dirty="0" smtClean="0"/>
              <a:t>Felix </a:t>
            </a:r>
            <a:r>
              <a:rPr lang="en-US" sz="2000" b="1" dirty="0" err="1" smtClean="0"/>
              <a:t>Yusupov</a:t>
            </a:r>
            <a:r>
              <a:rPr lang="en-US" sz="2000" b="1" dirty="0" smtClean="0"/>
              <a:t> </a:t>
            </a:r>
            <a:r>
              <a:rPr lang="en-US" sz="2000" dirty="0" smtClean="0"/>
              <a:t>said: ‘Russia was not prepared for war, and those who encouraged the Tsar in his purpose betrayed their Sovereign as well as their country. Russia’s enemies took advantage of the general dissatisfaction to set the Government and the masses against each other.’</a:t>
            </a:r>
            <a:endParaRPr lang="en-US" sz="2000" dirty="0"/>
          </a:p>
        </p:txBody>
      </p:sp>
      <p:sp>
        <p:nvSpPr>
          <p:cNvPr id="12" name="Text Box 5"/>
          <p:cNvSpPr txBox="1">
            <a:spLocks noChangeArrowheads="1"/>
          </p:cNvSpPr>
          <p:nvPr/>
        </p:nvSpPr>
        <p:spPr bwMode="auto">
          <a:xfrm>
            <a:off x="3938006" y="1081977"/>
            <a:ext cx="7561262" cy="132343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b="1" dirty="0" smtClean="0"/>
              <a:t>Leon Trotsky </a:t>
            </a:r>
            <a:r>
              <a:rPr lang="en-US" sz="2000" dirty="0" smtClean="0"/>
              <a:t>said: ‘Nicholas inherited from his ancestors not only a giant empire, but also a revolution. And they did not bequeath him one quality which would have made him capable of governing an empire. Or even a country.’ </a:t>
            </a:r>
            <a:endParaRPr lang="en-US" sz="2000" dirty="0"/>
          </a:p>
        </p:txBody>
      </p:sp>
      <p:sp>
        <p:nvSpPr>
          <p:cNvPr id="10" name="Text Box 5"/>
          <p:cNvSpPr txBox="1">
            <a:spLocks noChangeArrowheads="1"/>
          </p:cNvSpPr>
          <p:nvPr/>
        </p:nvSpPr>
        <p:spPr bwMode="auto">
          <a:xfrm>
            <a:off x="4438231" y="4988543"/>
            <a:ext cx="7561262" cy="163121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b="1" dirty="0" smtClean="0"/>
              <a:t>Tsarina Alexandra: </a:t>
            </a:r>
            <a:r>
              <a:rPr lang="en-US" sz="2000" dirty="0" smtClean="0"/>
              <a:t>‘Our souls are fighting for the right against the evil. You are proving yourself the Autocrat without which Russia cannot exist. God anointed you in your coronation and God, who is always near you, will save your country and throne your firmness.’</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02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0"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30297" y="0"/>
            <a:ext cx="6061703" cy="6858000"/>
          </a:xfrm>
          <a:prstGeom prst="rect">
            <a:avLst/>
          </a:prstGeom>
        </p:spPr>
      </p:pic>
      <p:pic>
        <p:nvPicPr>
          <p:cNvPr id="8" name="Picture 7"/>
          <p:cNvPicPr>
            <a:picLocks noChangeAspect="1"/>
          </p:cNvPicPr>
          <p:nvPr/>
        </p:nvPicPr>
        <p:blipFill>
          <a:blip r:embed="rId2"/>
          <a:stretch>
            <a:fillRect/>
          </a:stretch>
        </p:blipFill>
        <p:spPr>
          <a:xfrm>
            <a:off x="0" y="0"/>
            <a:ext cx="6114618" cy="6858000"/>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Views/Accounts of Tsar Nicholas II</a:t>
            </a:r>
            <a:endParaRPr lang="en-US" sz="2400" dirty="0"/>
          </a:p>
        </p:txBody>
      </p:sp>
      <p:sp>
        <p:nvSpPr>
          <p:cNvPr id="12" name="Text Box 5"/>
          <p:cNvSpPr txBox="1">
            <a:spLocks noChangeArrowheads="1"/>
          </p:cNvSpPr>
          <p:nvPr/>
        </p:nvSpPr>
        <p:spPr bwMode="auto">
          <a:xfrm>
            <a:off x="3938006" y="1081977"/>
            <a:ext cx="7561262" cy="224676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b="1" dirty="0" smtClean="0"/>
              <a:t>General Peter </a:t>
            </a:r>
            <a:r>
              <a:rPr lang="en-US" sz="2000" b="1" dirty="0" err="1" smtClean="0"/>
              <a:t>Wrangel</a:t>
            </a:r>
            <a:r>
              <a:rPr lang="en-US" sz="2000" dirty="0" smtClean="0"/>
              <a:t> said: ‘Those of us who loved our country and the Army were terribly anxious at the continual changes in the Ministry, the conflicts between the Government and the </a:t>
            </a:r>
            <a:r>
              <a:rPr lang="en-US" sz="2000" dirty="0" err="1" smtClean="0"/>
              <a:t>Duma</a:t>
            </a:r>
            <a:r>
              <a:rPr lang="en-US" sz="2000" dirty="0" smtClean="0"/>
              <a:t>, the ever-increasing number of petitions and appeals addressed to the Tsar by many influential organizations, each one demanding popular control, and, above all, by the alarming </a:t>
            </a:r>
            <a:r>
              <a:rPr lang="en-US" sz="2000" dirty="0" err="1" smtClean="0"/>
              <a:t>rumours</a:t>
            </a:r>
            <a:r>
              <a:rPr lang="en-US" sz="2000" dirty="0" smtClean="0"/>
              <a:t> concerning certain persons in the Tsar’s entourage.’</a:t>
            </a:r>
            <a:endParaRPr lang="en-US" sz="2000" dirty="0"/>
          </a:p>
        </p:txBody>
      </p:sp>
      <p:sp>
        <p:nvSpPr>
          <p:cNvPr id="10" name="Text Box 5"/>
          <p:cNvSpPr txBox="1">
            <a:spLocks noChangeArrowheads="1"/>
          </p:cNvSpPr>
          <p:nvPr/>
        </p:nvSpPr>
        <p:spPr bwMode="auto">
          <a:xfrm>
            <a:off x="675389" y="4204548"/>
            <a:ext cx="7561262" cy="132343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b="1" dirty="0" smtClean="0"/>
              <a:t>Alexander Kerensky</a:t>
            </a:r>
            <a:r>
              <a:rPr lang="en-US" sz="2000" dirty="0" smtClean="0"/>
              <a:t> said: ‘The country now realizes that the Ministers are but fleeting shadows. The country can clearly see who sends them here. To prevent a catastrophe the Tsar himself must be removed, by force if there is no other way.’</a:t>
            </a:r>
            <a:endParaRPr lang="en-US" sz="20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02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lib.utexas.edu/maps/commonwealth/russia.94.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8153"/>
            <a:ext cx="12192001" cy="686615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What was Russia like?</a:t>
            </a:r>
            <a:endParaRPr lang="en-US" sz="2400" dirty="0"/>
          </a:p>
        </p:txBody>
      </p:sp>
      <p:sp>
        <p:nvSpPr>
          <p:cNvPr id="7" name="Text Box 5"/>
          <p:cNvSpPr txBox="1">
            <a:spLocks noChangeArrowheads="1"/>
          </p:cNvSpPr>
          <p:nvPr/>
        </p:nvSpPr>
        <p:spPr bwMode="auto">
          <a:xfrm>
            <a:off x="340255" y="1076136"/>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In 1894, Imperial Russia covered over 8 million square miles (22 million square kilometres), an area equivalent to two and a half times the size of the USA today. </a:t>
            </a:r>
            <a:endParaRPr lang="en-US" sz="2000" dirty="0"/>
          </a:p>
        </p:txBody>
      </p:sp>
      <p:sp>
        <p:nvSpPr>
          <p:cNvPr id="8" name="Text Box 6"/>
          <p:cNvSpPr txBox="1">
            <a:spLocks noChangeArrowheads="1"/>
          </p:cNvSpPr>
          <p:nvPr/>
        </p:nvSpPr>
        <p:spPr bwMode="auto">
          <a:xfrm>
            <a:off x="4413250" y="2514368"/>
            <a:ext cx="7416800" cy="132343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dirty="0" smtClean="0"/>
              <a:t>It covered a large part of two continents , European Russia extended eastward from the borders of Poland to the Urals mountain range. Asiatic Russia extended eastward from the Urals to the Pacific Ocean. </a:t>
            </a:r>
            <a:endParaRPr lang="en-US" sz="2000" dirty="0"/>
          </a:p>
        </p:txBody>
      </p:sp>
      <p:sp>
        <p:nvSpPr>
          <p:cNvPr id="9" name="Text Box 6"/>
          <p:cNvSpPr txBox="1">
            <a:spLocks noChangeArrowheads="1"/>
          </p:cNvSpPr>
          <p:nvPr/>
        </p:nvSpPr>
        <p:spPr bwMode="auto">
          <a:xfrm>
            <a:off x="412486" y="4332240"/>
            <a:ext cx="7416800"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dirty="0" smtClean="0"/>
              <a:t>The greater part of the population, which between 1815 and 1914 quadrupled from 40 million to 160 million ,was concentrated in European Russia.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6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lib.utexas.edu/maps/commonwealth/russia.94.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8153"/>
            <a:ext cx="12192001" cy="686615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What was Russia like?</a:t>
            </a:r>
            <a:endParaRPr lang="en-US" sz="2400" dirty="0"/>
          </a:p>
        </p:txBody>
      </p:sp>
      <p:sp>
        <p:nvSpPr>
          <p:cNvPr id="7" name="Text Box 5"/>
          <p:cNvSpPr txBox="1">
            <a:spLocks noChangeArrowheads="1"/>
          </p:cNvSpPr>
          <p:nvPr/>
        </p:nvSpPr>
        <p:spPr bwMode="auto">
          <a:xfrm>
            <a:off x="340255" y="1076136"/>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European Russia was where the major historical developments occurred. This is where its principle cities, Moscow and St Petersburg (the capital) were. </a:t>
            </a:r>
            <a:endParaRPr lang="en-US" sz="2000" dirty="0"/>
          </a:p>
        </p:txBody>
      </p:sp>
      <p:sp>
        <p:nvSpPr>
          <p:cNvPr id="8" name="Text Box 6"/>
          <p:cNvSpPr txBox="1">
            <a:spLocks noChangeArrowheads="1"/>
          </p:cNvSpPr>
          <p:nvPr/>
        </p:nvSpPr>
        <p:spPr bwMode="auto">
          <a:xfrm>
            <a:off x="4413250" y="2514368"/>
            <a:ext cx="7416800"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dirty="0" smtClean="0"/>
              <a:t>The people of Russia had various nationalities such as Great Russian, Ukrainian, Polish, Yiddish (Jewish), German, Latvian, Lithuanian and many more.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44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 descr="http://spartacus-educational.com/00tsar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95778" y="0"/>
            <a:ext cx="4596222" cy="68580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8" name="Picture 4" descr="https://upload.wikimedia.org/wikipedia/commons/0/06/Russian_Imperial_Family_1911.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1116"/>
            <a:ext cx="7721600" cy="682688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The Tsar (Emperor)</a:t>
            </a:r>
            <a:endParaRPr lang="en-US" sz="2400" dirty="0"/>
          </a:p>
        </p:txBody>
      </p:sp>
      <p:sp>
        <p:nvSpPr>
          <p:cNvPr id="7" name="Text Box 5"/>
          <p:cNvSpPr txBox="1">
            <a:spLocks noChangeArrowheads="1"/>
          </p:cNvSpPr>
          <p:nvPr/>
        </p:nvSpPr>
        <p:spPr bwMode="auto">
          <a:xfrm>
            <a:off x="340255" y="1076136"/>
            <a:ext cx="7561262"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 people of the Russian Empire were governed by one person: the Tsar (Emperor). </a:t>
            </a:r>
            <a:endParaRPr lang="en-US" sz="2000" dirty="0"/>
          </a:p>
        </p:txBody>
      </p:sp>
      <p:sp>
        <p:nvSpPr>
          <p:cNvPr id="8" name="Text Box 6"/>
          <p:cNvSpPr txBox="1">
            <a:spLocks noChangeArrowheads="1"/>
          </p:cNvSpPr>
          <p:nvPr/>
        </p:nvSpPr>
        <p:spPr bwMode="auto">
          <a:xfrm>
            <a:off x="4413250" y="2514368"/>
            <a:ext cx="7416800"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dirty="0" smtClean="0"/>
              <a:t>Since 1613, the Russian Tsars had been members of the Romanov dynasty (the Royal house that ruled Russia). </a:t>
            </a:r>
            <a:endParaRPr lang="en-US" sz="2000" dirty="0"/>
          </a:p>
        </p:txBody>
      </p:sp>
      <p:sp>
        <p:nvSpPr>
          <p:cNvPr id="9" name="Text Box 6"/>
          <p:cNvSpPr txBox="1">
            <a:spLocks noChangeArrowheads="1"/>
          </p:cNvSpPr>
          <p:nvPr/>
        </p:nvSpPr>
        <p:spPr bwMode="auto">
          <a:xfrm>
            <a:off x="259617" y="4156901"/>
            <a:ext cx="7416800" cy="163121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dirty="0" smtClean="0"/>
              <a:t>In 1832, Nicholas I issued the ‘Fundamental Laws of the Empire’. Article 1 said: ‘The Emperor of all the </a:t>
            </a:r>
            <a:r>
              <a:rPr lang="en-US" sz="2000" dirty="0" err="1" smtClean="0"/>
              <a:t>Russias</a:t>
            </a:r>
            <a:r>
              <a:rPr lang="en-US" sz="2000" dirty="0" smtClean="0"/>
              <a:t> is an autocratic and unlimited monarch. God himself ordains that all must bow to his supreme power, not only out of fear but also out of conscience.’</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5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2" descr="http://www.jeron.je/anglia/learn/sec/history/russ1/front.gif"/>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29867" y="0"/>
            <a:ext cx="6140981" cy="684904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0" name="Picture 2" descr="http://www.jeron.je/anglia/learn/sec/history/russ1/front.gif"/>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459" y="0"/>
            <a:ext cx="6156326" cy="684904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The Tsar (Emperor)</a:t>
            </a:r>
            <a:endParaRPr lang="en-US" sz="2400" dirty="0"/>
          </a:p>
        </p:txBody>
      </p:sp>
      <p:sp>
        <p:nvSpPr>
          <p:cNvPr id="7" name="Text Box 5"/>
          <p:cNvSpPr txBox="1">
            <a:spLocks noChangeArrowheads="1"/>
          </p:cNvSpPr>
          <p:nvPr/>
        </p:nvSpPr>
        <p:spPr bwMode="auto">
          <a:xfrm>
            <a:off x="340255" y="1076136"/>
            <a:ext cx="7561262"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There were three official bodies through with the Tsar exercised his authority…</a:t>
            </a:r>
            <a:endParaRPr lang="en-US" sz="2000" dirty="0"/>
          </a:p>
        </p:txBody>
      </p:sp>
      <p:sp>
        <p:nvSpPr>
          <p:cNvPr id="8" name="Text Box 6"/>
          <p:cNvSpPr txBox="1">
            <a:spLocks noChangeArrowheads="1"/>
          </p:cNvSpPr>
          <p:nvPr/>
        </p:nvSpPr>
        <p:spPr bwMode="auto">
          <a:xfrm>
            <a:off x="4413250" y="2514368"/>
            <a:ext cx="7416800"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smtClean="0"/>
              <a:t>The Imperial Council: </a:t>
            </a:r>
            <a:r>
              <a:rPr lang="en-US" sz="2000" dirty="0" smtClean="0"/>
              <a:t>A group of honorary advisers directly responsible to the Tsar</a:t>
            </a:r>
            <a:endParaRPr lang="en-US" sz="2000" dirty="0"/>
          </a:p>
        </p:txBody>
      </p:sp>
      <p:sp>
        <p:nvSpPr>
          <p:cNvPr id="9" name="Text Box 6"/>
          <p:cNvSpPr txBox="1">
            <a:spLocks noChangeArrowheads="1"/>
          </p:cNvSpPr>
          <p:nvPr/>
        </p:nvSpPr>
        <p:spPr bwMode="auto">
          <a:xfrm>
            <a:off x="340255" y="3944447"/>
            <a:ext cx="7416800"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smtClean="0"/>
              <a:t>The Cabinet of Ministers: </a:t>
            </a:r>
            <a:r>
              <a:rPr lang="en-US" sz="2000" dirty="0" smtClean="0"/>
              <a:t>They ran the various government departments.</a:t>
            </a:r>
            <a:endParaRPr lang="en-US" sz="2000" dirty="0"/>
          </a:p>
        </p:txBody>
      </p:sp>
      <p:sp>
        <p:nvSpPr>
          <p:cNvPr id="11" name="Text Box 6"/>
          <p:cNvSpPr txBox="1">
            <a:spLocks noChangeArrowheads="1"/>
          </p:cNvSpPr>
          <p:nvPr/>
        </p:nvSpPr>
        <p:spPr bwMode="auto">
          <a:xfrm>
            <a:off x="4413250" y="5553114"/>
            <a:ext cx="7416800"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smtClean="0"/>
              <a:t>The Senate: </a:t>
            </a:r>
            <a:r>
              <a:rPr lang="en-US" sz="2000" dirty="0" smtClean="0"/>
              <a:t>They supervised the operation of the law.</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04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2" descr="http://www.illustration-art-solutions.com/images/Caric9.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75867" y="0"/>
            <a:ext cx="6316133" cy="68675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6" name="Picture 2" descr="http://www.illustration-art-solutions.com/images/Caric9.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 y="0"/>
            <a:ext cx="5875868" cy="686752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Russia’s political background</a:t>
            </a:r>
            <a:endParaRPr lang="en-US" sz="2400" dirty="0"/>
          </a:p>
        </p:txBody>
      </p:sp>
      <p:sp>
        <p:nvSpPr>
          <p:cNvPr id="7" name="Text Box 5"/>
          <p:cNvSpPr txBox="1">
            <a:spLocks noChangeArrowheads="1"/>
          </p:cNvSpPr>
          <p:nvPr/>
        </p:nvSpPr>
        <p:spPr bwMode="auto">
          <a:xfrm>
            <a:off x="340255" y="1076136"/>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By the beginning of the twentieth century all the major Western European countries had some form of democratic or representative government. </a:t>
            </a:r>
            <a:endParaRPr lang="en-US" sz="2000" dirty="0"/>
          </a:p>
        </p:txBody>
      </p:sp>
      <p:sp>
        <p:nvSpPr>
          <p:cNvPr id="8" name="Text Box 5"/>
          <p:cNvSpPr txBox="1">
            <a:spLocks noChangeArrowheads="1"/>
          </p:cNvSpPr>
          <p:nvPr/>
        </p:nvSpPr>
        <p:spPr bwMode="auto">
          <a:xfrm>
            <a:off x="4120886" y="2409110"/>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There had been some reforming Tsars, however, their achievements had not included political rights. It was still a criminal offence to oppose the Tsar or his government.</a:t>
            </a:r>
            <a:endParaRPr lang="en-US" sz="2000" dirty="0"/>
          </a:p>
        </p:txBody>
      </p:sp>
      <p:sp>
        <p:nvSpPr>
          <p:cNvPr id="9" name="Text Box 5"/>
          <p:cNvSpPr txBox="1">
            <a:spLocks noChangeArrowheads="1"/>
          </p:cNvSpPr>
          <p:nvPr/>
        </p:nvSpPr>
        <p:spPr bwMode="auto">
          <a:xfrm>
            <a:off x="340255" y="3742084"/>
            <a:ext cx="7561262"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There was no parliament and although political parties had been formed they had no legal right to exist. </a:t>
            </a:r>
            <a:endParaRPr lang="en-US" sz="2000" dirty="0"/>
          </a:p>
        </p:txBody>
      </p:sp>
      <p:sp>
        <p:nvSpPr>
          <p:cNvPr id="10" name="Text Box 5"/>
          <p:cNvSpPr txBox="1">
            <a:spLocks noChangeArrowheads="1"/>
          </p:cNvSpPr>
          <p:nvPr/>
        </p:nvSpPr>
        <p:spPr bwMode="auto">
          <a:xfrm>
            <a:off x="4120886" y="4902762"/>
            <a:ext cx="7561262" cy="1015663"/>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There had never been a free press in Imperial Russia. Government censorship was imposed on published books and journals.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92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12182224" cy="6858000"/>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The Social Structure of Tsarist Russia</a:t>
            </a:r>
            <a:endParaRPr lang="en-US" sz="2400" dirty="0"/>
          </a:p>
        </p:txBody>
      </p:sp>
      <p:sp>
        <p:nvSpPr>
          <p:cNvPr id="7" name="Text Box 5"/>
          <p:cNvSpPr txBox="1">
            <a:spLocks noChangeArrowheads="1"/>
          </p:cNvSpPr>
          <p:nvPr/>
        </p:nvSpPr>
        <p:spPr bwMode="auto">
          <a:xfrm>
            <a:off x="340255" y="1653757"/>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Ruling class (Tsar, court and government) – 0.5%</a:t>
            </a:r>
            <a:endParaRPr lang="en-US" sz="2000" dirty="0"/>
          </a:p>
        </p:txBody>
      </p:sp>
      <p:sp>
        <p:nvSpPr>
          <p:cNvPr id="8" name="Text Box 5"/>
          <p:cNvSpPr txBox="1">
            <a:spLocks noChangeArrowheads="1"/>
          </p:cNvSpPr>
          <p:nvPr/>
        </p:nvSpPr>
        <p:spPr bwMode="auto">
          <a:xfrm>
            <a:off x="4120886" y="2686073"/>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Commercial class (merchants, factory owners, financiers) – 1.5%</a:t>
            </a:r>
            <a:endParaRPr lang="en-US" sz="2000" dirty="0"/>
          </a:p>
        </p:txBody>
      </p:sp>
      <p:sp>
        <p:nvSpPr>
          <p:cNvPr id="9" name="Text Box 5"/>
          <p:cNvSpPr txBox="1">
            <a:spLocks noChangeArrowheads="1"/>
          </p:cNvSpPr>
          <p:nvPr/>
        </p:nvSpPr>
        <p:spPr bwMode="auto">
          <a:xfrm>
            <a:off x="340255" y="3731911"/>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Working class (factory workers and small traders) – 4%</a:t>
            </a:r>
            <a:endParaRPr lang="en-US" sz="2000" dirty="0"/>
          </a:p>
        </p:txBody>
      </p:sp>
      <p:sp>
        <p:nvSpPr>
          <p:cNvPr id="10" name="Text Box 5"/>
          <p:cNvSpPr txBox="1">
            <a:spLocks noChangeArrowheads="1"/>
          </p:cNvSpPr>
          <p:nvPr/>
        </p:nvSpPr>
        <p:spPr bwMode="auto">
          <a:xfrm>
            <a:off x="4120886" y="4777749"/>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Upper class (nobility, higher clergy, military officers) – 12%</a:t>
            </a:r>
            <a:endParaRPr lang="en-US" sz="2000" dirty="0"/>
          </a:p>
        </p:txBody>
      </p:sp>
      <p:sp>
        <p:nvSpPr>
          <p:cNvPr id="11" name="Text Box 5"/>
          <p:cNvSpPr txBox="1">
            <a:spLocks noChangeArrowheads="1"/>
          </p:cNvSpPr>
          <p:nvPr/>
        </p:nvSpPr>
        <p:spPr bwMode="auto">
          <a:xfrm>
            <a:off x="340255" y="5810065"/>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Peasants (land dwellers and agricultural workers) – 82%</a:t>
            </a:r>
            <a:endParaRPr lang="en-US" sz="2000" dirty="0"/>
          </a:p>
        </p:txBody>
      </p:sp>
      <p:sp>
        <p:nvSpPr>
          <p:cNvPr id="12" name="Text Box 5"/>
          <p:cNvSpPr txBox="1">
            <a:spLocks noChangeArrowheads="1"/>
          </p:cNvSpPr>
          <p:nvPr/>
        </p:nvSpPr>
        <p:spPr bwMode="auto">
          <a:xfrm>
            <a:off x="4630738" y="874873"/>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 class distribution of the Russian population in 1897…</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78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78950" y="1"/>
            <a:ext cx="7624257" cy="6858000"/>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Tsar Nicholas II</a:t>
            </a:r>
            <a:endParaRPr lang="en-US" sz="2400" dirty="0"/>
          </a:p>
        </p:txBody>
      </p:sp>
      <p:sp>
        <p:nvSpPr>
          <p:cNvPr id="7" name="Text Box 5"/>
          <p:cNvSpPr txBox="1">
            <a:spLocks noChangeArrowheads="1"/>
          </p:cNvSpPr>
          <p:nvPr/>
        </p:nvSpPr>
        <p:spPr bwMode="auto">
          <a:xfrm>
            <a:off x="307004" y="3199924"/>
            <a:ext cx="7561262" cy="70788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In 1894, he became Tsar and married Alexandra, the German grand-daughter of Queen Victoria.</a:t>
            </a:r>
            <a:endParaRPr lang="en-US" sz="2000" dirty="0"/>
          </a:p>
        </p:txBody>
      </p:sp>
      <p:sp>
        <p:nvSpPr>
          <p:cNvPr id="8" name="Text Box 5"/>
          <p:cNvSpPr txBox="1">
            <a:spLocks noChangeArrowheads="1"/>
          </p:cNvSpPr>
          <p:nvPr/>
        </p:nvSpPr>
        <p:spPr bwMode="auto">
          <a:xfrm>
            <a:off x="3938006" y="5013636"/>
            <a:ext cx="7561262" cy="1323439"/>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Tsar Nicholas II often has an unfair reputation. He is seen as far from unintelligent but as having limited imagination. This prevented him from grasping the nature of the events in which he was involved. </a:t>
            </a:r>
            <a:endParaRPr lang="en-US" sz="2000" dirty="0"/>
          </a:p>
        </p:txBody>
      </p:sp>
      <p:sp>
        <p:nvSpPr>
          <p:cNvPr id="12" name="Text Box 5"/>
          <p:cNvSpPr txBox="1">
            <a:spLocks noChangeArrowheads="1"/>
          </p:cNvSpPr>
          <p:nvPr/>
        </p:nvSpPr>
        <p:spPr bwMode="auto">
          <a:xfrm>
            <a:off x="4087635" y="1579264"/>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He was born in 1868.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31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0"/>
            <a:ext cx="12192001" cy="6851954"/>
          </a:xfrm>
          <a:prstGeom prst="rect">
            <a:avLst/>
          </a:prstGeom>
        </p:spPr>
      </p:pic>
      <p:sp>
        <p:nvSpPr>
          <p:cNvPr id="5" name="Rectangle 4"/>
          <p:cNvSpPr>
            <a:spLocks noChangeArrowheads="1"/>
          </p:cNvSpPr>
          <p:nvPr/>
        </p:nvSpPr>
        <p:spPr bwMode="auto">
          <a:xfrm>
            <a:off x="539750" y="301625"/>
            <a:ext cx="6121400" cy="457200"/>
          </a:xfrm>
          <a:prstGeom prst="rect">
            <a:avLst/>
          </a:prstGeom>
          <a:solidFill>
            <a:srgbClr val="CCFFC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sz="2400" dirty="0" smtClean="0"/>
              <a:t>Tsar Nicholas II</a:t>
            </a:r>
            <a:endParaRPr lang="en-US" sz="2400" dirty="0"/>
          </a:p>
        </p:txBody>
      </p:sp>
      <p:sp>
        <p:nvSpPr>
          <p:cNvPr id="7" name="Text Box 5"/>
          <p:cNvSpPr txBox="1">
            <a:spLocks noChangeArrowheads="1"/>
          </p:cNvSpPr>
          <p:nvPr/>
        </p:nvSpPr>
        <p:spPr bwMode="auto">
          <a:xfrm>
            <a:off x="4137512" y="4483233"/>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He loved his family and was truly devoted to them all.  </a:t>
            </a:r>
            <a:endParaRPr lang="en-US" sz="2000" dirty="0"/>
          </a:p>
        </p:txBody>
      </p:sp>
      <p:sp>
        <p:nvSpPr>
          <p:cNvPr id="12" name="Text Box 5"/>
          <p:cNvSpPr txBox="1">
            <a:spLocks noChangeArrowheads="1"/>
          </p:cNvSpPr>
          <p:nvPr/>
        </p:nvSpPr>
        <p:spPr bwMode="auto">
          <a:xfrm>
            <a:off x="3938006" y="1265571"/>
            <a:ext cx="7561262" cy="400110"/>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Nicholas II and Alexandra had four daughters and one son. </a:t>
            </a:r>
            <a:endParaRPr lang="en-US" sz="2000" dirty="0"/>
          </a:p>
        </p:txBody>
      </p:sp>
      <p:sp>
        <p:nvSpPr>
          <p:cNvPr id="6" name="Text Box 5"/>
          <p:cNvSpPr txBox="1">
            <a:spLocks noChangeArrowheads="1"/>
          </p:cNvSpPr>
          <p:nvPr/>
        </p:nvSpPr>
        <p:spPr bwMode="auto">
          <a:xfrm>
            <a:off x="356881" y="2258849"/>
            <a:ext cx="7561262" cy="1631216"/>
          </a:xfrm>
          <a:prstGeom prst="rect">
            <a:avLst/>
          </a:prstGeom>
          <a:solidFill>
            <a:srgbClr val="FFFF9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sz="2000" dirty="0" smtClean="0"/>
              <a:t>Their children were named Olga, Tatiana, Maria, Anastasia and Alexei. The couple were overjoyed when Alexei was born, he was their only male heir. However, Alexei was diagnosed with </a:t>
            </a:r>
            <a:r>
              <a:rPr lang="en-US" sz="2000" dirty="0" err="1" smtClean="0"/>
              <a:t>haemophillia</a:t>
            </a:r>
            <a:r>
              <a:rPr lang="en-US" sz="2000" dirty="0" smtClean="0"/>
              <a:t> (a disease which means your blood does not clot if you hurt yourself) which meant his life was always in danger.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02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1050</Words>
  <Application>Microsoft Macintosh PowerPoint</Application>
  <PresentationFormat>Custom</PresentationFormat>
  <Paragraphs>49</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Maddie Nash</dc:creator>
  <cp:lastModifiedBy>Maddie Nash</cp:lastModifiedBy>
  <cp:revision>22</cp:revision>
  <dcterms:created xsi:type="dcterms:W3CDTF">2015-11-10T20:41:42Z</dcterms:created>
  <dcterms:modified xsi:type="dcterms:W3CDTF">2015-11-10T20:42:08Z</dcterms:modified>
</cp:coreProperties>
</file>