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
  </p:notesMasterIdLst>
  <p:sldIdLst>
    <p:sldId id="259" r:id="rId2"/>
    <p:sldId id="263" r:id="rId3"/>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EFFF"/>
    <a:srgbClr val="E6CEFE"/>
    <a:srgbClr val="E1FECE"/>
    <a:srgbClr val="FFFFCC"/>
    <a:srgbClr val="E2D1FB"/>
    <a:srgbClr val="99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94660"/>
  </p:normalViewPr>
  <p:slideViewPr>
    <p:cSldViewPr snapToGrid="0">
      <p:cViewPr>
        <p:scale>
          <a:sx n="100" d="100"/>
          <a:sy n="100" d="100"/>
        </p:scale>
        <p:origin x="1056" y="-2748"/>
      </p:cViewPr>
      <p:guideLst/>
    </p:cSldViewPr>
  </p:slideViewPr>
  <p:notesTextViewPr>
    <p:cViewPr>
      <p:scale>
        <a:sx n="1" d="1"/>
        <a:sy n="1" d="1"/>
      </p:scale>
      <p:origin x="0" y="0"/>
    </p:cViewPr>
  </p:notesTextViewPr>
  <p:notesViewPr>
    <p:cSldViewPr snapToGrid="0">
      <p:cViewPr varScale="1">
        <p:scale>
          <a:sx n="83" d="100"/>
          <a:sy n="83" d="100"/>
        </p:scale>
        <p:origin x="1992"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649329-635C-4F50-BA8D-25E8C6FD1DCD}" type="datetimeFigureOut">
              <a:rPr lang="en-GB" smtClean="0"/>
              <a:t>30/03/2020</a:t>
            </a:fld>
            <a:endParaRPr lang="en-GB"/>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08BDC9-180A-43A0-89BF-F23F889F0E56}" type="slidenum">
              <a:rPr lang="en-GB" smtClean="0"/>
              <a:t>‹#›</a:t>
            </a:fld>
            <a:endParaRPr lang="en-GB"/>
          </a:p>
        </p:txBody>
      </p:sp>
    </p:spTree>
    <p:extLst>
      <p:ext uri="{BB962C8B-B14F-4D97-AF65-F5344CB8AC3E}">
        <p14:creationId xmlns:p14="http://schemas.microsoft.com/office/powerpoint/2010/main" val="18044939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4802718"/>
            <a:ext cx="5143500" cy="2207683"/>
          </a:xfrm>
        </p:spPr>
        <p:txBody>
          <a:bodyPr/>
          <a:lstStyle>
            <a:lvl1pPr marL="0" indent="0" algn="ctr">
              <a:buNone/>
              <a:defRPr sz="1800"/>
            </a:lvl1pPr>
            <a:lvl2pPr marL="342905" indent="0" algn="ctr">
              <a:buNone/>
              <a:defRPr sz="1500"/>
            </a:lvl2pPr>
            <a:lvl3pPr marL="685808" indent="0" algn="ctr">
              <a:buNone/>
              <a:defRPr sz="1350"/>
            </a:lvl3pPr>
            <a:lvl4pPr marL="1028713" indent="0" algn="ctr">
              <a:buNone/>
              <a:defRPr sz="1200"/>
            </a:lvl4pPr>
            <a:lvl5pPr marL="1371617" indent="0" algn="ctr">
              <a:buNone/>
              <a:defRPr sz="1200"/>
            </a:lvl5pPr>
            <a:lvl6pPr marL="1714521" indent="0" algn="ctr">
              <a:buNone/>
              <a:defRPr sz="1200"/>
            </a:lvl6pPr>
            <a:lvl7pPr marL="2057426" indent="0" algn="ctr">
              <a:buNone/>
              <a:defRPr sz="1200"/>
            </a:lvl7pPr>
            <a:lvl8pPr marL="2400330" indent="0" algn="ctr">
              <a:buNone/>
              <a:defRPr sz="1200"/>
            </a:lvl8pPr>
            <a:lvl9pPr marL="2743234"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9041E5-14B7-484D-8318-D34320182E7B}" type="datetimeFigureOut">
              <a:rPr lang="en-GB" smtClean="0"/>
              <a:t>30/03/2020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46E11B-FB4A-4F4F-BD0D-4B6853B55338}" type="slidenum">
              <a:rPr lang="en-GB" smtClean="0"/>
              <a:t>‹#›</a:t>
            </a:fld>
            <a:endParaRPr lang="en-GB"/>
          </a:p>
        </p:txBody>
      </p:sp>
    </p:spTree>
    <p:extLst>
      <p:ext uri="{BB962C8B-B14F-4D97-AF65-F5344CB8AC3E}">
        <p14:creationId xmlns:p14="http://schemas.microsoft.com/office/powerpoint/2010/main" val="1123223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9041E5-14B7-484D-8318-D34320182E7B}" type="datetimeFigureOut">
              <a:rPr lang="en-GB" smtClean="0"/>
              <a:t>30/03/2020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46E11B-FB4A-4F4F-BD0D-4B6853B55338}" type="slidenum">
              <a:rPr lang="en-GB" smtClean="0"/>
              <a:t>‹#›</a:t>
            </a:fld>
            <a:endParaRPr lang="en-GB"/>
          </a:p>
        </p:txBody>
      </p:sp>
    </p:spTree>
    <p:extLst>
      <p:ext uri="{BB962C8B-B14F-4D97-AF65-F5344CB8AC3E}">
        <p14:creationId xmlns:p14="http://schemas.microsoft.com/office/powerpoint/2010/main" val="1741843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6"/>
            <a:ext cx="1478756" cy="774911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486836"/>
            <a:ext cx="4350544" cy="77491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9041E5-14B7-484D-8318-D34320182E7B}" type="datetimeFigureOut">
              <a:rPr lang="en-GB" smtClean="0"/>
              <a:t>30/03/2020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46E11B-FB4A-4F4F-BD0D-4B6853B55338}" type="slidenum">
              <a:rPr lang="en-GB" smtClean="0"/>
              <a:t>‹#›</a:t>
            </a:fld>
            <a:endParaRPr lang="en-GB"/>
          </a:p>
        </p:txBody>
      </p:sp>
    </p:spTree>
    <p:extLst>
      <p:ext uri="{BB962C8B-B14F-4D97-AF65-F5344CB8AC3E}">
        <p14:creationId xmlns:p14="http://schemas.microsoft.com/office/powerpoint/2010/main" val="3126205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9041E5-14B7-484D-8318-D34320182E7B}" type="datetimeFigureOut">
              <a:rPr lang="en-GB" smtClean="0"/>
              <a:t>30/03/2020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46E11B-FB4A-4F4F-BD0D-4B6853B55338}" type="slidenum">
              <a:rPr lang="en-GB" smtClean="0"/>
              <a:t>‹#›</a:t>
            </a:fld>
            <a:endParaRPr lang="en-GB"/>
          </a:p>
        </p:txBody>
      </p:sp>
    </p:spTree>
    <p:extLst>
      <p:ext uri="{BB962C8B-B14F-4D97-AF65-F5344CB8AC3E}">
        <p14:creationId xmlns:p14="http://schemas.microsoft.com/office/powerpoint/2010/main" val="631332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7" y="2279655"/>
            <a:ext cx="5915025" cy="3803649"/>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7" y="6119288"/>
            <a:ext cx="5915025" cy="2000249"/>
          </a:xfrm>
        </p:spPr>
        <p:txBody>
          <a:bodyPr/>
          <a:lstStyle>
            <a:lvl1pPr marL="0" indent="0">
              <a:buNone/>
              <a:defRPr sz="1800">
                <a:solidFill>
                  <a:schemeClr val="tx1"/>
                </a:solidFill>
              </a:defRPr>
            </a:lvl1pPr>
            <a:lvl2pPr marL="342905" indent="0">
              <a:buNone/>
              <a:defRPr sz="1500">
                <a:solidFill>
                  <a:schemeClr val="tx1">
                    <a:tint val="75000"/>
                  </a:schemeClr>
                </a:solidFill>
              </a:defRPr>
            </a:lvl2pPr>
            <a:lvl3pPr marL="685808" indent="0">
              <a:buNone/>
              <a:defRPr sz="1350">
                <a:solidFill>
                  <a:schemeClr val="tx1">
                    <a:tint val="75000"/>
                  </a:schemeClr>
                </a:solidFill>
              </a:defRPr>
            </a:lvl3pPr>
            <a:lvl4pPr marL="1028713" indent="0">
              <a:buNone/>
              <a:defRPr sz="1200">
                <a:solidFill>
                  <a:schemeClr val="tx1">
                    <a:tint val="75000"/>
                  </a:schemeClr>
                </a:solidFill>
              </a:defRPr>
            </a:lvl4pPr>
            <a:lvl5pPr marL="1371617" indent="0">
              <a:buNone/>
              <a:defRPr sz="1200">
                <a:solidFill>
                  <a:schemeClr val="tx1">
                    <a:tint val="75000"/>
                  </a:schemeClr>
                </a:solidFill>
              </a:defRPr>
            </a:lvl5pPr>
            <a:lvl6pPr marL="1714521" indent="0">
              <a:buNone/>
              <a:defRPr sz="1200">
                <a:solidFill>
                  <a:schemeClr val="tx1">
                    <a:tint val="75000"/>
                  </a:schemeClr>
                </a:solidFill>
              </a:defRPr>
            </a:lvl6pPr>
            <a:lvl7pPr marL="2057426" indent="0">
              <a:buNone/>
              <a:defRPr sz="1200">
                <a:solidFill>
                  <a:schemeClr val="tx1">
                    <a:tint val="75000"/>
                  </a:schemeClr>
                </a:solidFill>
              </a:defRPr>
            </a:lvl7pPr>
            <a:lvl8pPr marL="2400330" indent="0">
              <a:buNone/>
              <a:defRPr sz="1200">
                <a:solidFill>
                  <a:schemeClr val="tx1">
                    <a:tint val="75000"/>
                  </a:schemeClr>
                </a:solidFill>
              </a:defRPr>
            </a:lvl8pPr>
            <a:lvl9pPr marL="2743234"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9041E5-14B7-484D-8318-D34320182E7B}" type="datetimeFigureOut">
              <a:rPr lang="en-GB" smtClean="0"/>
              <a:t>30/03/2020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E46E11B-FB4A-4F4F-BD0D-4B6853B55338}" type="slidenum">
              <a:rPr lang="en-GB" smtClean="0"/>
              <a:t>‹#›</a:t>
            </a:fld>
            <a:endParaRPr lang="en-GB"/>
          </a:p>
        </p:txBody>
      </p:sp>
    </p:spTree>
    <p:extLst>
      <p:ext uri="{BB962C8B-B14F-4D97-AF65-F5344CB8AC3E}">
        <p14:creationId xmlns:p14="http://schemas.microsoft.com/office/powerpoint/2010/main" val="2618752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9041E5-14B7-484D-8318-D34320182E7B}" type="datetimeFigureOut">
              <a:rPr lang="en-GB" smtClean="0"/>
              <a:t>30/03/2020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46E11B-FB4A-4F4F-BD0D-4B6853B55338}" type="slidenum">
              <a:rPr lang="en-GB" smtClean="0"/>
              <a:t>‹#›</a:t>
            </a:fld>
            <a:endParaRPr lang="en-GB"/>
          </a:p>
        </p:txBody>
      </p:sp>
    </p:spTree>
    <p:extLst>
      <p:ext uri="{BB962C8B-B14F-4D97-AF65-F5344CB8AC3E}">
        <p14:creationId xmlns:p14="http://schemas.microsoft.com/office/powerpoint/2010/main" val="158321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8"/>
            <a:ext cx="5915025" cy="17674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2" y="2241553"/>
            <a:ext cx="2901255" cy="1098549"/>
          </a:xfrm>
        </p:spPr>
        <p:txBody>
          <a:bodyPr anchor="b"/>
          <a:lstStyle>
            <a:lvl1pPr marL="0" indent="0">
              <a:buNone/>
              <a:defRPr sz="1800" b="1"/>
            </a:lvl1pPr>
            <a:lvl2pPr marL="342905" indent="0">
              <a:buNone/>
              <a:defRPr sz="1500" b="1"/>
            </a:lvl2pPr>
            <a:lvl3pPr marL="685808" indent="0">
              <a:buNone/>
              <a:defRPr sz="1350" b="1"/>
            </a:lvl3pPr>
            <a:lvl4pPr marL="1028713" indent="0">
              <a:buNone/>
              <a:defRPr sz="1200" b="1"/>
            </a:lvl4pPr>
            <a:lvl5pPr marL="1371617" indent="0">
              <a:buNone/>
              <a:defRPr sz="1200" b="1"/>
            </a:lvl5pPr>
            <a:lvl6pPr marL="1714521" indent="0">
              <a:buNone/>
              <a:defRPr sz="1200" b="1"/>
            </a:lvl6pPr>
            <a:lvl7pPr marL="2057426" indent="0">
              <a:buNone/>
              <a:defRPr sz="1200" b="1"/>
            </a:lvl7pPr>
            <a:lvl8pPr marL="2400330" indent="0">
              <a:buNone/>
              <a:defRPr sz="1200" b="1"/>
            </a:lvl8pPr>
            <a:lvl9pPr marL="2743234"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72382" y="3340100"/>
            <a:ext cx="2901255"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4" y="2241553"/>
            <a:ext cx="2915543" cy="1098549"/>
          </a:xfrm>
        </p:spPr>
        <p:txBody>
          <a:bodyPr anchor="b"/>
          <a:lstStyle>
            <a:lvl1pPr marL="0" indent="0">
              <a:buNone/>
              <a:defRPr sz="1800" b="1"/>
            </a:lvl1pPr>
            <a:lvl2pPr marL="342905" indent="0">
              <a:buNone/>
              <a:defRPr sz="1500" b="1"/>
            </a:lvl2pPr>
            <a:lvl3pPr marL="685808" indent="0">
              <a:buNone/>
              <a:defRPr sz="1350" b="1"/>
            </a:lvl3pPr>
            <a:lvl4pPr marL="1028713" indent="0">
              <a:buNone/>
              <a:defRPr sz="1200" b="1"/>
            </a:lvl4pPr>
            <a:lvl5pPr marL="1371617" indent="0">
              <a:buNone/>
              <a:defRPr sz="1200" b="1"/>
            </a:lvl5pPr>
            <a:lvl6pPr marL="1714521" indent="0">
              <a:buNone/>
              <a:defRPr sz="1200" b="1"/>
            </a:lvl6pPr>
            <a:lvl7pPr marL="2057426" indent="0">
              <a:buNone/>
              <a:defRPr sz="1200" b="1"/>
            </a:lvl7pPr>
            <a:lvl8pPr marL="2400330" indent="0">
              <a:buNone/>
              <a:defRPr sz="1200" b="1"/>
            </a:lvl8pPr>
            <a:lvl9pPr marL="2743234"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71864" y="3340100"/>
            <a:ext cx="2915543"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9041E5-14B7-484D-8318-D34320182E7B}" type="datetimeFigureOut">
              <a:rPr lang="en-GB" smtClean="0"/>
              <a:t>30/03/2020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E46E11B-FB4A-4F4F-BD0D-4B6853B55338}" type="slidenum">
              <a:rPr lang="en-GB" smtClean="0"/>
              <a:t>‹#›</a:t>
            </a:fld>
            <a:endParaRPr lang="en-GB"/>
          </a:p>
        </p:txBody>
      </p:sp>
    </p:spTree>
    <p:extLst>
      <p:ext uri="{BB962C8B-B14F-4D97-AF65-F5344CB8AC3E}">
        <p14:creationId xmlns:p14="http://schemas.microsoft.com/office/powerpoint/2010/main" val="35003336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9041E5-14B7-484D-8318-D34320182E7B}" type="datetimeFigureOut">
              <a:rPr lang="en-GB" smtClean="0"/>
              <a:t>30/03/2020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E46E11B-FB4A-4F4F-BD0D-4B6853B55338}" type="slidenum">
              <a:rPr lang="en-GB" smtClean="0"/>
              <a:t>‹#›</a:t>
            </a:fld>
            <a:endParaRPr lang="en-GB"/>
          </a:p>
        </p:txBody>
      </p:sp>
    </p:spTree>
    <p:extLst>
      <p:ext uri="{BB962C8B-B14F-4D97-AF65-F5344CB8AC3E}">
        <p14:creationId xmlns:p14="http://schemas.microsoft.com/office/powerpoint/2010/main" val="2490274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9041E5-14B7-484D-8318-D34320182E7B}" type="datetimeFigureOut">
              <a:rPr lang="en-GB" smtClean="0"/>
              <a:t>30/03/2020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E46E11B-FB4A-4F4F-BD0D-4B6853B55338}" type="slidenum">
              <a:rPr lang="en-GB" smtClean="0"/>
              <a:t>‹#›</a:t>
            </a:fld>
            <a:endParaRPr lang="en-GB"/>
          </a:p>
        </p:txBody>
      </p:sp>
    </p:spTree>
    <p:extLst>
      <p:ext uri="{BB962C8B-B14F-4D97-AF65-F5344CB8AC3E}">
        <p14:creationId xmlns:p14="http://schemas.microsoft.com/office/powerpoint/2010/main" val="2687241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4" y="1316571"/>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743202"/>
            <a:ext cx="2211884" cy="5082117"/>
          </a:xfrm>
        </p:spPr>
        <p:txBody>
          <a:bodyPr/>
          <a:lstStyle>
            <a:lvl1pPr marL="0" indent="0">
              <a:buNone/>
              <a:defRPr sz="1200"/>
            </a:lvl1pPr>
            <a:lvl2pPr marL="342905" indent="0">
              <a:buNone/>
              <a:defRPr sz="1050"/>
            </a:lvl2pPr>
            <a:lvl3pPr marL="685808" indent="0">
              <a:buNone/>
              <a:defRPr sz="900"/>
            </a:lvl3pPr>
            <a:lvl4pPr marL="1028713" indent="0">
              <a:buNone/>
              <a:defRPr sz="750"/>
            </a:lvl4pPr>
            <a:lvl5pPr marL="1371617" indent="0">
              <a:buNone/>
              <a:defRPr sz="750"/>
            </a:lvl5pPr>
            <a:lvl6pPr marL="1714521" indent="0">
              <a:buNone/>
              <a:defRPr sz="750"/>
            </a:lvl6pPr>
            <a:lvl7pPr marL="2057426" indent="0">
              <a:buNone/>
              <a:defRPr sz="750"/>
            </a:lvl7pPr>
            <a:lvl8pPr marL="2400330" indent="0">
              <a:buNone/>
              <a:defRPr sz="750"/>
            </a:lvl8pPr>
            <a:lvl9pPr marL="2743234"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9041E5-14B7-484D-8318-D34320182E7B}" type="datetimeFigureOut">
              <a:rPr lang="en-GB" smtClean="0"/>
              <a:t>30/03/2020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46E11B-FB4A-4F4F-BD0D-4B6853B55338}" type="slidenum">
              <a:rPr lang="en-GB" smtClean="0"/>
              <a:t>‹#›</a:t>
            </a:fld>
            <a:endParaRPr lang="en-GB"/>
          </a:p>
        </p:txBody>
      </p:sp>
    </p:spTree>
    <p:extLst>
      <p:ext uri="{BB962C8B-B14F-4D97-AF65-F5344CB8AC3E}">
        <p14:creationId xmlns:p14="http://schemas.microsoft.com/office/powerpoint/2010/main" val="1608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4" y="1316571"/>
            <a:ext cx="3471863" cy="6498167"/>
          </a:xfrm>
        </p:spPr>
        <p:txBody>
          <a:bodyPr anchor="t"/>
          <a:lstStyle>
            <a:lvl1pPr marL="0" indent="0">
              <a:buNone/>
              <a:defRPr sz="2400"/>
            </a:lvl1pPr>
            <a:lvl2pPr marL="342905" indent="0">
              <a:buNone/>
              <a:defRPr sz="2100"/>
            </a:lvl2pPr>
            <a:lvl3pPr marL="685808" indent="0">
              <a:buNone/>
              <a:defRPr sz="1800"/>
            </a:lvl3pPr>
            <a:lvl4pPr marL="1028713" indent="0">
              <a:buNone/>
              <a:defRPr sz="1500"/>
            </a:lvl4pPr>
            <a:lvl5pPr marL="1371617" indent="0">
              <a:buNone/>
              <a:defRPr sz="1500"/>
            </a:lvl5pPr>
            <a:lvl6pPr marL="1714521" indent="0">
              <a:buNone/>
              <a:defRPr sz="1500"/>
            </a:lvl6pPr>
            <a:lvl7pPr marL="2057426" indent="0">
              <a:buNone/>
              <a:defRPr sz="1500"/>
            </a:lvl7pPr>
            <a:lvl8pPr marL="2400330" indent="0">
              <a:buNone/>
              <a:defRPr sz="1500"/>
            </a:lvl8pPr>
            <a:lvl9pPr marL="2743234"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743202"/>
            <a:ext cx="2211884" cy="5082117"/>
          </a:xfrm>
        </p:spPr>
        <p:txBody>
          <a:bodyPr/>
          <a:lstStyle>
            <a:lvl1pPr marL="0" indent="0">
              <a:buNone/>
              <a:defRPr sz="1200"/>
            </a:lvl1pPr>
            <a:lvl2pPr marL="342905" indent="0">
              <a:buNone/>
              <a:defRPr sz="1050"/>
            </a:lvl2pPr>
            <a:lvl3pPr marL="685808" indent="0">
              <a:buNone/>
              <a:defRPr sz="900"/>
            </a:lvl3pPr>
            <a:lvl4pPr marL="1028713" indent="0">
              <a:buNone/>
              <a:defRPr sz="750"/>
            </a:lvl4pPr>
            <a:lvl5pPr marL="1371617" indent="0">
              <a:buNone/>
              <a:defRPr sz="750"/>
            </a:lvl5pPr>
            <a:lvl6pPr marL="1714521" indent="0">
              <a:buNone/>
              <a:defRPr sz="750"/>
            </a:lvl6pPr>
            <a:lvl7pPr marL="2057426" indent="0">
              <a:buNone/>
              <a:defRPr sz="750"/>
            </a:lvl7pPr>
            <a:lvl8pPr marL="2400330" indent="0">
              <a:buNone/>
              <a:defRPr sz="750"/>
            </a:lvl8pPr>
            <a:lvl9pPr marL="2743234"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9041E5-14B7-484D-8318-D34320182E7B}" type="datetimeFigureOut">
              <a:rPr lang="en-GB" smtClean="0"/>
              <a:t>30/03/2020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E46E11B-FB4A-4F4F-BD0D-4B6853B55338}" type="slidenum">
              <a:rPr lang="en-GB" smtClean="0"/>
              <a:t>‹#›</a:t>
            </a:fld>
            <a:endParaRPr lang="en-GB"/>
          </a:p>
        </p:txBody>
      </p:sp>
    </p:spTree>
    <p:extLst>
      <p:ext uri="{BB962C8B-B14F-4D97-AF65-F5344CB8AC3E}">
        <p14:creationId xmlns:p14="http://schemas.microsoft.com/office/powerpoint/2010/main" val="11127318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9" y="486838"/>
            <a:ext cx="5915025" cy="176741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9" y="2434167"/>
            <a:ext cx="5915025" cy="580178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8475138"/>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B69041E5-14B7-484D-8318-D34320182E7B}" type="datetimeFigureOut">
              <a:rPr lang="en-GB" smtClean="0"/>
              <a:t>30/03/2020</a:t>
            </a:fld>
            <a:endParaRPr lang="en-GB"/>
          </a:p>
        </p:txBody>
      </p:sp>
      <p:sp>
        <p:nvSpPr>
          <p:cNvPr id="5" name="Footer Placeholder 4"/>
          <p:cNvSpPr>
            <a:spLocks noGrp="1"/>
          </p:cNvSpPr>
          <p:nvPr>
            <p:ph type="ftr" sz="quarter" idx="3"/>
          </p:nvPr>
        </p:nvSpPr>
        <p:spPr>
          <a:xfrm>
            <a:off x="2271714" y="8475138"/>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8475138"/>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4E46E11B-FB4A-4F4F-BD0D-4B6853B55338}" type="slidenum">
              <a:rPr lang="en-GB" smtClean="0"/>
              <a:t>‹#›</a:t>
            </a:fld>
            <a:endParaRPr lang="en-GB"/>
          </a:p>
        </p:txBody>
      </p:sp>
    </p:spTree>
    <p:extLst>
      <p:ext uri="{BB962C8B-B14F-4D97-AF65-F5344CB8AC3E}">
        <p14:creationId xmlns:p14="http://schemas.microsoft.com/office/powerpoint/2010/main" val="182404125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685808"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2" indent="-171452" algn="l" defTabSz="685808"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6" indent="-171452" algn="l" defTabSz="685808"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61" indent="-171452" algn="l" defTabSz="685808"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65" indent="-171452" algn="l" defTabSz="68580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69" indent="-171452" algn="l" defTabSz="68580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74" indent="-171452" algn="l" defTabSz="68580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78" indent="-171452" algn="l" defTabSz="68580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82" indent="-171452" algn="l" defTabSz="68580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87" indent="-171452" algn="l" defTabSz="685808"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8" rtl="0" eaLnBrk="1" latinLnBrk="0" hangingPunct="1">
        <a:defRPr sz="1350" kern="1200">
          <a:solidFill>
            <a:schemeClr val="tx1"/>
          </a:solidFill>
          <a:latin typeface="+mn-lt"/>
          <a:ea typeface="+mn-ea"/>
          <a:cs typeface="+mn-cs"/>
        </a:defRPr>
      </a:lvl1pPr>
      <a:lvl2pPr marL="342905" algn="l" defTabSz="685808" rtl="0" eaLnBrk="1" latinLnBrk="0" hangingPunct="1">
        <a:defRPr sz="1350" kern="1200">
          <a:solidFill>
            <a:schemeClr val="tx1"/>
          </a:solidFill>
          <a:latin typeface="+mn-lt"/>
          <a:ea typeface="+mn-ea"/>
          <a:cs typeface="+mn-cs"/>
        </a:defRPr>
      </a:lvl2pPr>
      <a:lvl3pPr marL="685808" algn="l" defTabSz="685808" rtl="0" eaLnBrk="1" latinLnBrk="0" hangingPunct="1">
        <a:defRPr sz="1350" kern="1200">
          <a:solidFill>
            <a:schemeClr val="tx1"/>
          </a:solidFill>
          <a:latin typeface="+mn-lt"/>
          <a:ea typeface="+mn-ea"/>
          <a:cs typeface="+mn-cs"/>
        </a:defRPr>
      </a:lvl3pPr>
      <a:lvl4pPr marL="1028713" algn="l" defTabSz="685808" rtl="0" eaLnBrk="1" latinLnBrk="0" hangingPunct="1">
        <a:defRPr sz="1350" kern="1200">
          <a:solidFill>
            <a:schemeClr val="tx1"/>
          </a:solidFill>
          <a:latin typeface="+mn-lt"/>
          <a:ea typeface="+mn-ea"/>
          <a:cs typeface="+mn-cs"/>
        </a:defRPr>
      </a:lvl4pPr>
      <a:lvl5pPr marL="1371617" algn="l" defTabSz="685808" rtl="0" eaLnBrk="1" latinLnBrk="0" hangingPunct="1">
        <a:defRPr sz="1350" kern="1200">
          <a:solidFill>
            <a:schemeClr val="tx1"/>
          </a:solidFill>
          <a:latin typeface="+mn-lt"/>
          <a:ea typeface="+mn-ea"/>
          <a:cs typeface="+mn-cs"/>
        </a:defRPr>
      </a:lvl5pPr>
      <a:lvl6pPr marL="1714521" algn="l" defTabSz="685808" rtl="0" eaLnBrk="1" latinLnBrk="0" hangingPunct="1">
        <a:defRPr sz="1350" kern="1200">
          <a:solidFill>
            <a:schemeClr val="tx1"/>
          </a:solidFill>
          <a:latin typeface="+mn-lt"/>
          <a:ea typeface="+mn-ea"/>
          <a:cs typeface="+mn-cs"/>
        </a:defRPr>
      </a:lvl6pPr>
      <a:lvl7pPr marL="2057426" algn="l" defTabSz="685808" rtl="0" eaLnBrk="1" latinLnBrk="0" hangingPunct="1">
        <a:defRPr sz="1350" kern="1200">
          <a:solidFill>
            <a:schemeClr val="tx1"/>
          </a:solidFill>
          <a:latin typeface="+mn-lt"/>
          <a:ea typeface="+mn-ea"/>
          <a:cs typeface="+mn-cs"/>
        </a:defRPr>
      </a:lvl7pPr>
      <a:lvl8pPr marL="2400330" algn="l" defTabSz="685808" rtl="0" eaLnBrk="1" latinLnBrk="0" hangingPunct="1">
        <a:defRPr sz="1350" kern="1200">
          <a:solidFill>
            <a:schemeClr val="tx1"/>
          </a:solidFill>
          <a:latin typeface="+mn-lt"/>
          <a:ea typeface="+mn-ea"/>
          <a:cs typeface="+mn-cs"/>
        </a:defRPr>
      </a:lvl8pPr>
      <a:lvl9pPr marL="2743234" algn="l" defTabSz="685808"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Table 12"/>
          <p:cNvGraphicFramePr>
            <a:graphicFrameLocks noGrp="1"/>
          </p:cNvGraphicFramePr>
          <p:nvPr>
            <p:extLst>
              <p:ext uri="{D42A27DB-BD31-4B8C-83A1-F6EECF244321}">
                <p14:modId xmlns:p14="http://schemas.microsoft.com/office/powerpoint/2010/main" val="2191207063"/>
              </p:ext>
            </p:extLst>
          </p:nvPr>
        </p:nvGraphicFramePr>
        <p:xfrm>
          <a:off x="199292" y="175731"/>
          <a:ext cx="6506308" cy="5961256"/>
        </p:xfrm>
        <a:graphic>
          <a:graphicData uri="http://schemas.openxmlformats.org/drawingml/2006/table">
            <a:tbl>
              <a:tblPr firstRow="1" firstCol="1" bandRow="1" bandCol="1"/>
              <a:tblGrid>
                <a:gridCol w="6506308"/>
              </a:tblGrid>
              <a:tr h="1472154">
                <a:tc>
                  <a:txBody>
                    <a:bodyPr/>
                    <a:lstStyle/>
                    <a:p>
                      <a:pPr>
                        <a:spcAft>
                          <a:spcPts val="0"/>
                        </a:spcAft>
                      </a:pPr>
                      <a:r>
                        <a:rPr lang="en-GB" sz="3000" b="1" dirty="0" smtClean="0">
                          <a:solidFill>
                            <a:srgbClr val="1F497D"/>
                          </a:solidFill>
                          <a:effectLst/>
                          <a:latin typeface="Arial" panose="020B0604020202020204" pitchFamily="34" charset="0"/>
                          <a:ea typeface="Times New Roman" panose="02020603050405020304" pitchFamily="18" charset="0"/>
                        </a:rPr>
                        <a:t>SOCIOLOGY </a:t>
                      </a:r>
                      <a:r>
                        <a:rPr lang="en-GB" sz="3000" b="1" dirty="0">
                          <a:solidFill>
                            <a:srgbClr val="CC9900"/>
                          </a:solidFill>
                          <a:effectLst/>
                          <a:latin typeface="Arial" panose="020B0604020202020204" pitchFamily="34" charset="0"/>
                          <a:ea typeface="Times New Roman" panose="02020603050405020304" pitchFamily="18" charset="0"/>
                        </a:rPr>
                        <a:t>A </a:t>
                      </a:r>
                      <a:r>
                        <a:rPr lang="en-GB" sz="3000" b="1" dirty="0" smtClean="0">
                          <a:solidFill>
                            <a:srgbClr val="CC9900"/>
                          </a:solidFill>
                          <a:effectLst/>
                          <a:latin typeface="Arial" panose="020B0604020202020204" pitchFamily="34" charset="0"/>
                          <a:ea typeface="Times New Roman" panose="02020603050405020304" pitchFamily="18" charset="0"/>
                        </a:rPr>
                        <a:t>LEVEL</a:t>
                      </a:r>
                    </a:p>
                    <a:p>
                      <a:pPr>
                        <a:spcAft>
                          <a:spcPts val="0"/>
                        </a:spcAft>
                      </a:pPr>
                      <a:r>
                        <a:rPr lang="en-GB" sz="1200" dirty="0" smtClean="0"/>
                        <a:t>Sociology is the study of people in their daily lives in places such as education, the workplace and family. Sociologists seek to understand how people think and behave and what factors affect their actions. Sociologists study a range of issues in society including</a:t>
                      </a:r>
                      <a:r>
                        <a:rPr lang="en-GB" sz="1200" baseline="0" dirty="0" smtClean="0"/>
                        <a:t> family, social class, poverty, gender, media, religion and crime. </a:t>
                      </a:r>
                      <a:endParaRPr lang="en-GB" sz="1200" dirty="0">
                        <a:effectLst/>
                        <a:latin typeface="Times New Roman" panose="02020603050405020304" pitchFamily="18" charset="0"/>
                        <a:ea typeface="Times New Roman" panose="02020603050405020304" pitchFamily="18" charset="0"/>
                      </a:endParaRPr>
                    </a:p>
                  </a:txBody>
                  <a:tcPr marL="0" marR="0" marT="0" marB="0">
                    <a:lnL>
                      <a:noFill/>
                    </a:lnL>
                    <a:lnR>
                      <a:noFill/>
                    </a:lnR>
                    <a:lnT>
                      <a:noFill/>
                    </a:lnT>
                    <a:lnB>
                      <a:noFill/>
                    </a:lnB>
                  </a:tcPr>
                </a:tc>
              </a:tr>
              <a:tr h="276843">
                <a:tc>
                  <a:txBody>
                    <a:bodyPr/>
                    <a:lstStyle/>
                    <a:p>
                      <a:pPr>
                        <a:spcAft>
                          <a:spcPts val="0"/>
                        </a:spcAft>
                      </a:pPr>
                      <a:r>
                        <a:rPr lang="en-GB" sz="1200" b="1" dirty="0">
                          <a:solidFill>
                            <a:srgbClr val="CC9900"/>
                          </a:solidFill>
                          <a:effectLst/>
                          <a:latin typeface="Arial" panose="020B0604020202020204" pitchFamily="34" charset="0"/>
                          <a:ea typeface="Times New Roman" panose="02020603050405020304" pitchFamily="18" charset="0"/>
                        </a:rPr>
                        <a:t>WHAT WILL I NEED TO BE SUCCESSFUL ON THIS COURSE? </a:t>
                      </a:r>
                      <a:endParaRPr lang="en-GB" sz="1000" dirty="0">
                        <a:effectLst/>
                        <a:latin typeface="Times New Roman" panose="02020603050405020304" pitchFamily="18" charset="0"/>
                        <a:ea typeface="Times New Roman" panose="02020603050405020304" pitchFamily="18" charset="0"/>
                      </a:endParaRPr>
                    </a:p>
                  </a:txBody>
                  <a:tcPr marL="0" marR="0" marT="0" marB="0" anchor="ctr">
                    <a:lnL>
                      <a:noFill/>
                    </a:lnL>
                    <a:lnR>
                      <a:noFill/>
                    </a:lnR>
                    <a:lnT>
                      <a:noFill/>
                    </a:lnT>
                    <a:lnB>
                      <a:noFill/>
                    </a:lnB>
                  </a:tcPr>
                </a:tc>
              </a:tr>
              <a:tr h="286614">
                <a:tc>
                  <a:txBody>
                    <a:bodyPr/>
                    <a:lstStyle/>
                    <a:p>
                      <a:pPr>
                        <a:spcAft>
                          <a:spcPts val="0"/>
                        </a:spcAft>
                      </a:pPr>
                      <a:r>
                        <a:rPr lang="en-GB" sz="1200" dirty="0">
                          <a:effectLst/>
                          <a:latin typeface="Calibri" panose="020F0502020204030204" pitchFamily="34" charset="0"/>
                          <a:ea typeface="Times New Roman" panose="02020603050405020304" pitchFamily="18" charset="0"/>
                          <a:cs typeface="Arial" panose="020B0604020202020204" pitchFamily="34" charset="0"/>
                        </a:rPr>
                        <a:t>A GCSE grade </a:t>
                      </a:r>
                      <a:r>
                        <a:rPr lang="en-GB" sz="1200" dirty="0" smtClean="0">
                          <a:effectLst/>
                          <a:latin typeface="Calibri" panose="020F0502020204030204" pitchFamily="34" charset="0"/>
                          <a:ea typeface="Times New Roman" panose="02020603050405020304" pitchFamily="18" charset="0"/>
                          <a:cs typeface="Arial" panose="020B0604020202020204" pitchFamily="34" charset="0"/>
                        </a:rPr>
                        <a:t>4/5 </a:t>
                      </a:r>
                      <a:r>
                        <a:rPr lang="en-GB" sz="1200" dirty="0">
                          <a:effectLst/>
                          <a:latin typeface="Calibri" panose="020F0502020204030204" pitchFamily="34" charset="0"/>
                          <a:ea typeface="Times New Roman" panose="02020603050405020304" pitchFamily="18" charset="0"/>
                          <a:cs typeface="Arial" panose="020B0604020202020204" pitchFamily="34" charset="0"/>
                        </a:rPr>
                        <a:t>or above in </a:t>
                      </a:r>
                      <a:r>
                        <a:rPr lang="en-GB" sz="1200" dirty="0" smtClean="0">
                          <a:effectLst/>
                          <a:latin typeface="Calibri" panose="020F0502020204030204" pitchFamily="34" charset="0"/>
                          <a:ea typeface="Times New Roman" panose="02020603050405020304" pitchFamily="18" charset="0"/>
                          <a:cs typeface="Arial" panose="020B0604020202020204" pitchFamily="34" charset="0"/>
                        </a:rPr>
                        <a:t>English, Maths and </a:t>
                      </a:r>
                      <a:r>
                        <a:rPr lang="en-GB" sz="1200" dirty="0" err="1" smtClean="0">
                          <a:effectLst/>
                          <a:latin typeface="Calibri" panose="020F0502020204030204" pitchFamily="34" charset="0"/>
                          <a:ea typeface="Times New Roman" panose="02020603050405020304" pitchFamily="18" charset="0"/>
                          <a:cs typeface="Arial" panose="020B0604020202020204" pitchFamily="34" charset="0"/>
                        </a:rPr>
                        <a:t>and</a:t>
                      </a:r>
                      <a:r>
                        <a:rPr lang="en-GB" sz="1200" baseline="0" dirty="0" smtClean="0">
                          <a:effectLst/>
                          <a:latin typeface="Calibri" panose="020F0502020204030204" pitchFamily="34" charset="0"/>
                          <a:ea typeface="Times New Roman" panose="02020603050405020304" pitchFamily="18" charset="0"/>
                          <a:cs typeface="Arial" panose="020B0604020202020204" pitchFamily="34" charset="0"/>
                        </a:rPr>
                        <a:t> in one Humanities subject.</a:t>
                      </a:r>
                      <a:endParaRPr lang="en-GB" sz="1000" dirty="0">
                        <a:effectLst/>
                        <a:latin typeface="Times New Roman" panose="02020603050405020304" pitchFamily="18" charset="0"/>
                        <a:ea typeface="Times New Roman" panose="02020603050405020304" pitchFamily="18" charset="0"/>
                      </a:endParaRPr>
                    </a:p>
                    <a:p>
                      <a:pPr algn="just">
                        <a:spcAft>
                          <a:spcPts val="0"/>
                        </a:spcAft>
                      </a:pPr>
                      <a:r>
                        <a:rPr lang="en-GB" sz="900" dirty="0">
                          <a:effectLst/>
                          <a:latin typeface="Arial" panose="020B0604020202020204" pitchFamily="34" charset="0"/>
                          <a:ea typeface="Times New Roman" panose="02020603050405020304" pitchFamily="18" charset="0"/>
                        </a:rPr>
                        <a:t> </a:t>
                      </a:r>
                      <a:endParaRPr lang="en-GB" sz="1000" dirty="0">
                        <a:effectLst/>
                        <a:latin typeface="Times New Roman" panose="02020603050405020304" pitchFamily="18" charset="0"/>
                        <a:ea typeface="Times New Roman" panose="02020603050405020304" pitchFamily="18" charset="0"/>
                      </a:endParaRPr>
                    </a:p>
                  </a:txBody>
                  <a:tcPr marL="0" marR="0" marT="0" marB="0">
                    <a:lnL>
                      <a:noFill/>
                    </a:lnL>
                    <a:lnR>
                      <a:noFill/>
                    </a:lnR>
                    <a:lnT>
                      <a:noFill/>
                    </a:lnT>
                    <a:lnB>
                      <a:noFill/>
                    </a:lnB>
                  </a:tcPr>
                </a:tc>
              </a:tr>
              <a:tr h="276843">
                <a:tc>
                  <a:txBody>
                    <a:bodyPr/>
                    <a:lstStyle/>
                    <a:p>
                      <a:pPr>
                        <a:spcAft>
                          <a:spcPts val="0"/>
                        </a:spcAft>
                      </a:pPr>
                      <a:r>
                        <a:rPr lang="en-GB" sz="1200" b="1">
                          <a:solidFill>
                            <a:srgbClr val="CC9900"/>
                          </a:solidFill>
                          <a:effectLst/>
                          <a:latin typeface="Arial" panose="020B0604020202020204" pitchFamily="34" charset="0"/>
                          <a:ea typeface="Times New Roman" panose="02020603050405020304" pitchFamily="18" charset="0"/>
                        </a:rPr>
                        <a:t>WHAT WILL I DO?</a:t>
                      </a:r>
                      <a:endParaRPr lang="en-GB" sz="1000">
                        <a:effectLst/>
                        <a:latin typeface="Times New Roman" panose="02020603050405020304" pitchFamily="18" charset="0"/>
                        <a:ea typeface="Times New Roman" panose="02020603050405020304" pitchFamily="18" charset="0"/>
                      </a:endParaRPr>
                    </a:p>
                  </a:txBody>
                  <a:tcPr marL="0" marR="0" marT="0" marB="0" anchor="ctr">
                    <a:lnL>
                      <a:noFill/>
                    </a:lnL>
                    <a:lnR>
                      <a:noFill/>
                    </a:lnR>
                    <a:lnT>
                      <a:noFill/>
                    </a:lnT>
                    <a:lnB>
                      <a:noFill/>
                    </a:lnB>
                  </a:tcPr>
                </a:tc>
              </a:tr>
              <a:tr h="769190">
                <a:tc>
                  <a:txBody>
                    <a:bodyPr/>
                    <a:lstStyle/>
                    <a:p>
                      <a:pPr>
                        <a:spcAft>
                          <a:spcPts val="0"/>
                        </a:spcAft>
                        <a:tabLst>
                          <a:tab pos="457200" algn="l"/>
                        </a:tabLst>
                      </a:pPr>
                      <a:r>
                        <a:rPr lang="en-GB" sz="1200" dirty="0" smtClean="0">
                          <a:effectLst/>
                          <a:latin typeface="+mn-lt"/>
                          <a:ea typeface="Times New Roman" panose="02020603050405020304" pitchFamily="18" charset="0"/>
                          <a:cs typeface="Arial" panose="020B0604020202020204" pitchFamily="34" charset="0"/>
                        </a:rPr>
                        <a:t>Within Sociology</a:t>
                      </a:r>
                      <a:r>
                        <a:rPr lang="en-GB" sz="1200" baseline="0" dirty="0" smtClean="0">
                          <a:effectLst/>
                          <a:latin typeface="+mn-lt"/>
                          <a:ea typeface="Times New Roman" panose="02020603050405020304" pitchFamily="18" charset="0"/>
                          <a:cs typeface="Arial" panose="020B0604020202020204" pitchFamily="34" charset="0"/>
                        </a:rPr>
                        <a:t> you will cover knowledge of what is culture and socialisation, and how we gain our identity. In the first optional unit you will learn about families and relationships, studying diversity of family types in the UK and roles within households such as the changing role of men and women. You will look into different perspectives on the family using theoretical explanations. Inequality is a compulsory topic you will study, looking at different groups and their experiences of inequality and theoretical perspectives on this. Your second optional unit will look at crime and deviance, you will look at how crime is defined and measured, patterns and trends, and how crime can be reduced. Your course will also give you insight into how research is carried out by sociologists, taking part in a class practical to demonstrate your skills.  </a:t>
                      </a:r>
                      <a:endParaRPr lang="en-GB" sz="1200" dirty="0">
                        <a:effectLst/>
                        <a:latin typeface="+mn-lt"/>
                        <a:ea typeface="Times New Roman" panose="02020603050405020304" pitchFamily="18" charset="0"/>
                        <a:cs typeface="Arial" panose="020B0604020202020204" pitchFamily="34" charset="0"/>
                      </a:endParaRPr>
                    </a:p>
                  </a:txBody>
                  <a:tcPr marL="0" marR="0" marT="0" marB="0">
                    <a:lnL>
                      <a:noFill/>
                    </a:lnL>
                    <a:lnR>
                      <a:noFill/>
                    </a:lnR>
                    <a:lnT>
                      <a:noFill/>
                    </a:lnT>
                    <a:lnB>
                      <a:noFill/>
                    </a:lnB>
                  </a:tcPr>
                </a:tc>
              </a:tr>
              <a:tr h="276843">
                <a:tc>
                  <a:txBody>
                    <a:bodyPr/>
                    <a:lstStyle/>
                    <a:p>
                      <a:pPr>
                        <a:spcAft>
                          <a:spcPts val="0"/>
                        </a:spcAft>
                      </a:pPr>
                      <a:r>
                        <a:rPr lang="en-GB" sz="1200" b="1" dirty="0">
                          <a:solidFill>
                            <a:srgbClr val="CC9900"/>
                          </a:solidFill>
                          <a:effectLst/>
                          <a:latin typeface="Arial" panose="020B0604020202020204" pitchFamily="34" charset="0"/>
                          <a:ea typeface="Times New Roman" panose="02020603050405020304" pitchFamily="18" charset="0"/>
                        </a:rPr>
                        <a:t>WHAT CAREERS WOULD THIS BE SUITABLE FOR? </a:t>
                      </a:r>
                      <a:endParaRPr lang="en-GB" sz="1000" dirty="0">
                        <a:effectLst/>
                        <a:latin typeface="Times New Roman" panose="02020603050405020304" pitchFamily="18" charset="0"/>
                        <a:ea typeface="Times New Roman" panose="02020603050405020304" pitchFamily="18" charset="0"/>
                      </a:endParaRPr>
                    </a:p>
                  </a:txBody>
                  <a:tcPr marL="0" marR="0" marT="0" marB="0" anchor="ctr">
                    <a:lnL>
                      <a:noFill/>
                    </a:lnL>
                    <a:lnR>
                      <a:noFill/>
                    </a:lnR>
                    <a:lnT>
                      <a:noFill/>
                    </a:lnT>
                    <a:lnB>
                      <a:noFill/>
                    </a:lnB>
                  </a:tcPr>
                </a:tc>
              </a:tr>
              <a:tr h="845256">
                <a:tc>
                  <a:txBody>
                    <a:bodyPr/>
                    <a:lstStyle/>
                    <a:p>
                      <a:pPr>
                        <a:spcAft>
                          <a:spcPts val="0"/>
                        </a:spcAft>
                      </a:pPr>
                      <a:r>
                        <a:rPr lang="en-GB" sz="1200" baseline="0" dirty="0" smtClean="0">
                          <a:effectLst/>
                          <a:latin typeface="Calibri" panose="020F0502020204030204" pitchFamily="34" charset="0"/>
                          <a:ea typeface="Times New Roman" panose="02020603050405020304" pitchFamily="18" charset="0"/>
                          <a:cs typeface="Arial" panose="020B0604020202020204" pitchFamily="34" charset="0"/>
                        </a:rPr>
                        <a:t>.Sociology gives you an understanding of society, and is useful in many different areas. Sociology is useful to a career in the police force, counselling, health care, criminal justice system, teaching, social care, youth work, human resources, research, marketing, journalism, media, charity, government, housing, and probation work. </a:t>
                      </a:r>
                      <a:endParaRPr lang="en-GB" sz="1000" baseline="0" dirty="0">
                        <a:effectLst/>
                        <a:latin typeface="Times New Roman" panose="02020603050405020304" pitchFamily="18" charset="0"/>
                        <a:ea typeface="Times New Roman" panose="02020603050405020304" pitchFamily="18" charset="0"/>
                        <a:cs typeface="+mn-cs"/>
                      </a:endParaRPr>
                    </a:p>
                  </a:txBody>
                  <a:tcPr marL="0" marR="0" marT="0" marB="0">
                    <a:lnL>
                      <a:noFill/>
                    </a:lnL>
                    <a:lnR>
                      <a:noFill/>
                    </a:lnR>
                    <a:lnT>
                      <a:noFill/>
                    </a:lnT>
                    <a:lnB>
                      <a:noFill/>
                    </a:lnB>
                  </a:tcPr>
                </a:tc>
              </a:tr>
              <a:tr h="276843">
                <a:tc>
                  <a:txBody>
                    <a:bodyPr/>
                    <a:lstStyle/>
                    <a:p>
                      <a:pPr>
                        <a:spcAft>
                          <a:spcPts val="0"/>
                        </a:spcAft>
                      </a:pPr>
                      <a:r>
                        <a:rPr lang="en-GB" sz="1200" b="1" dirty="0">
                          <a:solidFill>
                            <a:srgbClr val="CC9900"/>
                          </a:solidFill>
                          <a:effectLst/>
                          <a:latin typeface="Arial" panose="020B0604020202020204" pitchFamily="34" charset="0"/>
                          <a:ea typeface="Times New Roman" panose="02020603050405020304" pitchFamily="18" charset="0"/>
                        </a:rPr>
                        <a:t>WHERE CAN I FIND OUT MORE?</a:t>
                      </a:r>
                      <a:endParaRPr lang="en-GB" sz="1000" dirty="0">
                        <a:effectLst/>
                        <a:latin typeface="Times New Roman" panose="02020603050405020304" pitchFamily="18" charset="0"/>
                        <a:ea typeface="Times New Roman" panose="02020603050405020304" pitchFamily="18" charset="0"/>
                      </a:endParaRPr>
                    </a:p>
                  </a:txBody>
                  <a:tcPr marL="0" marR="0" marT="0" marB="0" anchor="ctr">
                    <a:lnL>
                      <a:noFill/>
                    </a:lnL>
                    <a:lnR>
                      <a:noFill/>
                    </a:lnR>
                    <a:lnT>
                      <a:noFill/>
                    </a:lnT>
                    <a:lnB>
                      <a:noFill/>
                    </a:lnB>
                  </a:tcPr>
                </a:tc>
              </a:tr>
              <a:tr h="570514">
                <a:tc>
                  <a:txBody>
                    <a:bodyPr/>
                    <a:lstStyle/>
                    <a:p>
                      <a:pPr>
                        <a:spcAft>
                          <a:spcPts val="0"/>
                        </a:spcAft>
                      </a:pPr>
                      <a:r>
                        <a:rPr lang="en-GB" sz="1350" kern="1200" dirty="0" smtClean="0">
                          <a:solidFill>
                            <a:schemeClr val="tx1"/>
                          </a:solidFill>
                          <a:effectLst/>
                          <a:latin typeface="+mn-lt"/>
                          <a:ea typeface="+mn-ea"/>
                          <a:cs typeface="+mn-cs"/>
                        </a:rPr>
                        <a:t> </a:t>
                      </a:r>
                      <a:r>
                        <a:rPr lang="en-GB" sz="1200" dirty="0" smtClean="0">
                          <a:effectLst/>
                          <a:latin typeface="Calibri" panose="020F0502020204030204" pitchFamily="34" charset="0"/>
                          <a:ea typeface="Times New Roman" panose="02020603050405020304" pitchFamily="18" charset="0"/>
                          <a:cs typeface="Arial" panose="020B0604020202020204" pitchFamily="34" charset="0"/>
                        </a:rPr>
                        <a:t>Exam Board: OCR	Course Title:</a:t>
                      </a:r>
                      <a:r>
                        <a:rPr lang="en-GB" sz="1200" baseline="0" dirty="0" smtClean="0">
                          <a:effectLst/>
                          <a:latin typeface="Calibri" panose="020F0502020204030204" pitchFamily="34" charset="0"/>
                          <a:ea typeface="Times New Roman" panose="02020603050405020304" pitchFamily="18" charset="0"/>
                          <a:cs typeface="Arial" panose="020B0604020202020204" pitchFamily="34" charset="0"/>
                        </a:rPr>
                        <a:t> Sociology Advanced Level</a:t>
                      </a:r>
                      <a:r>
                        <a:rPr lang="en-GB" sz="1200" dirty="0" smtClean="0">
                          <a:effectLst/>
                          <a:latin typeface="Calibri" panose="020F0502020204030204" pitchFamily="34" charset="0"/>
                          <a:ea typeface="Times New Roman" panose="02020603050405020304" pitchFamily="18" charset="0"/>
                          <a:cs typeface="Arial" panose="020B0604020202020204" pitchFamily="34" charset="0"/>
                        </a:rPr>
                        <a:t>	QAN Code</a:t>
                      </a:r>
                      <a:r>
                        <a:rPr lang="en-GB" sz="1200" baseline="0" dirty="0" smtClean="0">
                          <a:effectLst/>
                          <a:latin typeface="Calibri" panose="020F0502020204030204" pitchFamily="34" charset="0"/>
                          <a:ea typeface="Times New Roman" panose="02020603050405020304" pitchFamily="18" charset="0"/>
                          <a:cs typeface="Arial" panose="020B0604020202020204" pitchFamily="34" charset="0"/>
                        </a:rPr>
                        <a:t> </a:t>
                      </a:r>
                      <a:r>
                        <a:rPr lang="en-GB" sz="1200" dirty="0" smtClean="0"/>
                        <a:t>601/3997/3</a:t>
                      </a:r>
                    </a:p>
                    <a:p>
                      <a:pPr>
                        <a:spcAft>
                          <a:spcPts val="0"/>
                        </a:spcAft>
                      </a:pPr>
                      <a:r>
                        <a:rPr lang="en-GB" sz="1200" dirty="0" smtClean="0"/>
                        <a:t>http://www.ocr.org.uk/Images/170212-specification-accredited-a-level-gce-sociology-h580.pdf</a:t>
                      </a:r>
                      <a:r>
                        <a:rPr lang="en-GB" sz="1350" kern="1200" dirty="0" smtClean="0">
                          <a:solidFill>
                            <a:schemeClr val="tx1"/>
                          </a:solidFill>
                          <a:effectLst/>
                          <a:latin typeface="+mn-lt"/>
                          <a:ea typeface="+mn-ea"/>
                          <a:cs typeface="+mn-cs"/>
                        </a:rPr>
                        <a:t> </a:t>
                      </a:r>
                    </a:p>
                  </a:txBody>
                  <a:tcPr marL="0" marR="0" marT="0" marB="0">
                    <a:lnL>
                      <a:noFill/>
                    </a:lnL>
                    <a:lnR>
                      <a:noFill/>
                    </a:lnR>
                    <a:lnT>
                      <a:noFill/>
                    </a:lnT>
                    <a:lnB w="57150" cap="flat" cmpd="sng" algn="ctr">
                      <a:solidFill>
                        <a:srgbClr val="CC9900"/>
                      </a:solidFill>
                      <a:prstDash val="solid"/>
                      <a:round/>
                      <a:headEnd type="none" w="med" len="med"/>
                      <a:tailEnd type="none" w="med" len="med"/>
                    </a:lnB>
                  </a:tcPr>
                </a:tc>
              </a:tr>
            </a:tbl>
          </a:graphicData>
        </a:graphic>
      </p:graphicFrame>
      <p:pic>
        <p:nvPicPr>
          <p:cNvPr id="4" name="Picture 2" descr="Image result for sociolog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1550" y="6343097"/>
            <a:ext cx="4323827" cy="28009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19672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90500" y="628444"/>
            <a:ext cx="6667500" cy="8563498"/>
          </a:xfrm>
          <a:prstGeom prst="rect">
            <a:avLst/>
          </a:prstGeom>
        </p:spPr>
        <p:txBody>
          <a:bodyPr wrap="square">
            <a:spAutoFit/>
          </a:bodyPr>
          <a:lstStyle/>
          <a:p>
            <a:pPr>
              <a:lnSpc>
                <a:spcPct val="107000"/>
              </a:lnSpc>
              <a:spcAft>
                <a:spcPts val="800"/>
              </a:spcAft>
            </a:pPr>
            <a:r>
              <a:rPr lang="en-GB" sz="1600" b="1" dirty="0" smtClean="0">
                <a:latin typeface="Calibri" panose="020F0502020204030204" pitchFamily="34" charset="0"/>
                <a:ea typeface="Calibri" panose="020F0502020204030204" pitchFamily="34" charset="0"/>
                <a:cs typeface="Times New Roman" panose="02020603050405020304" pitchFamily="18" charset="0"/>
              </a:rPr>
              <a:t>Probation Tasks</a:t>
            </a:r>
            <a:endParaRPr lang="en-GB" sz="1100" dirty="0" smtClean="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arenR"/>
            </a:pPr>
            <a:r>
              <a:rPr lang="en-GB" sz="1200" dirty="0">
                <a:latin typeface="Calibri" panose="020F0502020204030204" pitchFamily="34" charset="0"/>
                <a:ea typeface="Calibri" panose="020F0502020204030204" pitchFamily="34" charset="0"/>
                <a:cs typeface="Times New Roman" panose="02020603050405020304" pitchFamily="18" charset="0"/>
              </a:rPr>
              <a:t>Sociology in the </a:t>
            </a:r>
            <a:r>
              <a:rPr lang="en-GB" sz="1200" dirty="0" smtClean="0">
                <a:latin typeface="Calibri" panose="020F0502020204030204" pitchFamily="34" charset="0"/>
                <a:ea typeface="Calibri" panose="020F0502020204030204" pitchFamily="34" charset="0"/>
                <a:cs typeface="Times New Roman" panose="02020603050405020304" pitchFamily="18" charset="0"/>
              </a:rPr>
              <a:t>news. Collect </a:t>
            </a:r>
            <a:r>
              <a:rPr lang="en-GB" sz="1200" dirty="0">
                <a:latin typeface="Calibri" panose="020F0502020204030204" pitchFamily="34" charset="0"/>
                <a:ea typeface="Calibri" panose="020F0502020204030204" pitchFamily="34" charset="0"/>
                <a:cs typeface="Times New Roman" panose="02020603050405020304" pitchFamily="18" charset="0"/>
              </a:rPr>
              <a:t>relevant news </a:t>
            </a:r>
            <a:r>
              <a:rPr lang="en-GB" sz="1200" dirty="0" smtClean="0">
                <a:latin typeface="Calibri" panose="020F0502020204030204" pitchFamily="34" charset="0"/>
                <a:ea typeface="Calibri" panose="020F0502020204030204" pitchFamily="34" charset="0"/>
                <a:cs typeface="Times New Roman" panose="02020603050405020304" pitchFamily="18" charset="0"/>
              </a:rPr>
              <a:t>stories, articles and statistics that </a:t>
            </a:r>
            <a:r>
              <a:rPr lang="en-GB" sz="1200" dirty="0">
                <a:latin typeface="Calibri" panose="020F0502020204030204" pitchFamily="34" charset="0"/>
                <a:ea typeface="Calibri" panose="020F0502020204030204" pitchFamily="34" charset="0"/>
                <a:cs typeface="Times New Roman" panose="02020603050405020304" pitchFamily="18" charset="0"/>
              </a:rPr>
              <a:t>are relevant to S</a:t>
            </a:r>
            <a:r>
              <a:rPr lang="en-GB" sz="1200" dirty="0" smtClean="0">
                <a:latin typeface="Calibri" panose="020F0502020204030204" pitchFamily="34" charset="0"/>
                <a:ea typeface="Calibri" panose="020F0502020204030204" pitchFamily="34" charset="0"/>
                <a:cs typeface="Times New Roman" panose="02020603050405020304" pitchFamily="18" charset="0"/>
              </a:rPr>
              <a:t>ociology. You could keep these in a scrapbook/word document/folder. Be prepared to discuss the articles you have found in lessons </a:t>
            </a:r>
            <a:r>
              <a:rPr lang="en-GB" sz="1200" smtClean="0">
                <a:latin typeface="Calibri" panose="020F0502020204030204" pitchFamily="34" charset="0"/>
                <a:ea typeface="Calibri" panose="020F0502020204030204" pitchFamily="34" charset="0"/>
                <a:cs typeface="Times New Roman" panose="02020603050405020304" pitchFamily="18" charset="0"/>
              </a:rPr>
              <a:t>in September, </a:t>
            </a:r>
            <a:r>
              <a:rPr lang="en-GB" sz="1200" dirty="0" smtClean="0">
                <a:latin typeface="Calibri" panose="020F0502020204030204" pitchFamily="34" charset="0"/>
                <a:ea typeface="Calibri" panose="020F0502020204030204" pitchFamily="34" charset="0"/>
                <a:cs typeface="Times New Roman" panose="02020603050405020304" pitchFamily="18" charset="0"/>
              </a:rPr>
              <a:t>explaining how each relate to Sociology and why they might be of interest. </a:t>
            </a:r>
            <a:endParaRPr lang="en-GB" sz="1200" dirty="0" smtClean="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arenR"/>
            </a:pP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arenR"/>
            </a:pPr>
            <a:r>
              <a:rPr lang="en-GB" sz="1200" dirty="0" smtClean="0">
                <a:latin typeface="Calibri" panose="020F0502020204030204" pitchFamily="34" charset="0"/>
                <a:ea typeface="Calibri" panose="020F0502020204030204" pitchFamily="34" charset="0"/>
                <a:cs typeface="Times New Roman" panose="02020603050405020304" pitchFamily="18" charset="0"/>
              </a:rPr>
              <a:t>Write </a:t>
            </a:r>
            <a:r>
              <a:rPr lang="en-GB" sz="1200" dirty="0" smtClean="0">
                <a:latin typeface="Calibri" panose="020F0502020204030204" pitchFamily="34" charset="0"/>
                <a:ea typeface="Calibri" panose="020F0502020204030204" pitchFamily="34" charset="0"/>
                <a:cs typeface="Times New Roman" panose="02020603050405020304" pitchFamily="18" charset="0"/>
              </a:rPr>
              <a:t>a paragraph from your own research to explain each of the different sociological theoretical views:</a:t>
            </a:r>
            <a:endParaRPr lang="en-GB" sz="1100" dirty="0" smtClean="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GB" sz="1200" dirty="0" smtClean="0">
                <a:latin typeface="Calibri" panose="020F0502020204030204" pitchFamily="34" charset="0"/>
                <a:ea typeface="Calibri" panose="020F0502020204030204" pitchFamily="34" charset="0"/>
                <a:cs typeface="Times New Roman" panose="02020603050405020304" pitchFamily="18" charset="0"/>
              </a:rPr>
              <a:t>Functionalism</a:t>
            </a:r>
            <a:endParaRPr lang="en-GB" sz="1100" dirty="0" smtClean="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GB" sz="1200" dirty="0" smtClean="0">
                <a:latin typeface="Calibri" panose="020F0502020204030204" pitchFamily="34" charset="0"/>
                <a:ea typeface="Calibri" panose="020F0502020204030204" pitchFamily="34" charset="0"/>
                <a:cs typeface="Times New Roman" panose="02020603050405020304" pitchFamily="18" charset="0"/>
              </a:rPr>
              <a:t>Marxism</a:t>
            </a:r>
            <a:endParaRPr lang="en-GB" sz="1100" dirty="0" smtClean="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GB" sz="1200" dirty="0" smtClean="0">
                <a:latin typeface="Calibri" panose="020F0502020204030204" pitchFamily="34" charset="0"/>
                <a:ea typeface="Calibri" panose="020F0502020204030204" pitchFamily="34" charset="0"/>
                <a:cs typeface="Times New Roman" panose="02020603050405020304" pitchFamily="18" charset="0"/>
              </a:rPr>
              <a:t>Neo-Marxism</a:t>
            </a:r>
            <a:endParaRPr lang="en-GB" sz="1100" dirty="0" smtClean="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GB" sz="1200" dirty="0" err="1" smtClean="0">
                <a:latin typeface="Calibri" panose="020F0502020204030204" pitchFamily="34" charset="0"/>
                <a:ea typeface="Calibri" panose="020F0502020204030204" pitchFamily="34" charset="0"/>
                <a:cs typeface="Times New Roman" panose="02020603050405020304" pitchFamily="18" charset="0"/>
              </a:rPr>
              <a:t>Weberian</a:t>
            </a:r>
            <a:endParaRPr lang="en-GB" sz="1100" dirty="0" smtClean="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GB" sz="1200" dirty="0" smtClean="0">
                <a:latin typeface="Calibri" panose="020F0502020204030204" pitchFamily="34" charset="0"/>
                <a:ea typeface="Calibri" panose="020F0502020204030204" pitchFamily="34" charset="0"/>
                <a:cs typeface="Times New Roman" panose="02020603050405020304" pitchFamily="18" charset="0"/>
              </a:rPr>
              <a:t>Feminism</a:t>
            </a:r>
            <a:endParaRPr lang="en-GB" sz="1100" dirty="0" smtClean="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GB" sz="1200" dirty="0" smtClean="0">
                <a:latin typeface="Calibri" panose="020F0502020204030204" pitchFamily="34" charset="0"/>
                <a:ea typeface="Calibri" panose="020F0502020204030204" pitchFamily="34" charset="0"/>
                <a:cs typeface="Times New Roman" panose="02020603050405020304" pitchFamily="18" charset="0"/>
              </a:rPr>
              <a:t>New Right</a:t>
            </a:r>
            <a:endParaRPr lang="en-GB" sz="1100" dirty="0" smtClean="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GB" sz="1200" dirty="0" smtClean="0">
                <a:latin typeface="Calibri" panose="020F0502020204030204" pitchFamily="34" charset="0"/>
                <a:ea typeface="Calibri" panose="020F0502020204030204" pitchFamily="34" charset="0"/>
                <a:cs typeface="Times New Roman" panose="02020603050405020304" pitchFamily="18" charset="0"/>
              </a:rPr>
              <a:t>Postmodernism </a:t>
            </a:r>
          </a:p>
          <a:p>
            <a:pPr marR="0" lvl="0">
              <a:lnSpc>
                <a:spcPct val="107000"/>
              </a:lnSpc>
              <a:spcBef>
                <a:spcPts val="0"/>
              </a:spcBef>
              <a:spcAft>
                <a:spcPts val="800"/>
              </a:spcAft>
            </a:pP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800"/>
              </a:spcAft>
            </a:pPr>
            <a:r>
              <a:rPr lang="en-US" sz="1200" dirty="0">
                <a:latin typeface="Calibri" panose="020F0502020204030204" pitchFamily="34" charset="0"/>
                <a:ea typeface="Calibri" panose="020F0502020204030204" pitchFamily="34" charset="0"/>
                <a:cs typeface="Times New Roman" panose="02020603050405020304" pitchFamily="18" charset="0"/>
              </a:rPr>
              <a:t>3</a:t>
            </a:r>
            <a:r>
              <a:rPr lang="en-US" sz="1200" dirty="0" smtClean="0">
                <a:latin typeface="Calibri" panose="020F0502020204030204" pitchFamily="34" charset="0"/>
                <a:ea typeface="Calibri" panose="020F0502020204030204" pitchFamily="34" charset="0"/>
                <a:cs typeface="Times New Roman" panose="02020603050405020304" pitchFamily="18" charset="0"/>
              </a:rPr>
              <a:t>) </a:t>
            </a:r>
            <a:endParaRPr lang="en-US" sz="1200" dirty="0" smtClean="0">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800"/>
              </a:spcAft>
            </a:pP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800"/>
              </a:spcAft>
            </a:pPr>
            <a:endParaRPr lang="en-US" sz="1200" dirty="0" smtClean="0">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800"/>
              </a:spcAft>
            </a:pP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800"/>
              </a:spcAft>
            </a:pPr>
            <a:endParaRPr lang="en-US" sz="1200" dirty="0" smtClean="0">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800"/>
              </a:spcAft>
            </a:pP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800"/>
              </a:spcAft>
            </a:pPr>
            <a:endParaRPr lang="en-US" sz="1200" dirty="0" smtClean="0">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800"/>
              </a:spcAft>
            </a:pP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800"/>
              </a:spcAft>
            </a:pPr>
            <a:endParaRPr lang="en-US" sz="1200" dirty="0" smtClean="0">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800"/>
              </a:spcAft>
            </a:pP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en-GB" sz="1100" dirty="0" smtClean="0">
                <a:solidFill>
                  <a:srgbClr val="000000"/>
                </a:solidFill>
                <a:latin typeface="Calibri" panose="020F0502020204030204" pitchFamily="34" charset="0"/>
                <a:ea typeface="Calibri" panose="020F0502020204030204" pitchFamily="34" charset="0"/>
              </a:rPr>
              <a:t>With </a:t>
            </a:r>
            <a:r>
              <a:rPr lang="en-GB" sz="1100" dirty="0">
                <a:solidFill>
                  <a:srgbClr val="000000"/>
                </a:solidFill>
                <a:latin typeface="Calibri" panose="020F0502020204030204" pitchFamily="34" charset="0"/>
                <a:ea typeface="Calibri" panose="020F0502020204030204" pitchFamily="34" charset="0"/>
              </a:rPr>
              <a:t>reference to Source A explain strengths and weaknesses of using official statistics to study inequalities between ethnic groups. </a:t>
            </a:r>
            <a:endParaRPr lang="en-GB" sz="1200" dirty="0">
              <a:solidFill>
                <a:srgbClr val="000000"/>
              </a:solidFill>
              <a:latin typeface="Arial" panose="020B0604020202020204" pitchFamily="34" charset="0"/>
              <a:ea typeface="Calibri" panose="020F0502020204030204" pitchFamily="34" charset="0"/>
            </a:endParaRPr>
          </a:p>
          <a:p>
            <a:pPr marR="0" lvl="0">
              <a:lnSpc>
                <a:spcPct val="107000"/>
              </a:lnSpc>
              <a:spcBef>
                <a:spcPts val="0"/>
              </a:spcBef>
              <a:spcAft>
                <a:spcPts val="800"/>
              </a:spcAft>
            </a:pPr>
            <a:endParaRPr lang="en-US"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lvl="0"/>
            <a:r>
              <a:rPr lang="en-GB" sz="1100" dirty="0"/>
              <a:t>4</a:t>
            </a:r>
            <a:r>
              <a:rPr lang="en-GB" sz="1100" dirty="0" smtClean="0"/>
              <a:t>) </a:t>
            </a:r>
            <a:r>
              <a:rPr lang="en-GB" sz="1100" dirty="0" smtClean="0"/>
              <a:t>Choose </a:t>
            </a:r>
            <a:r>
              <a:rPr lang="en-GB" sz="1100" dirty="0"/>
              <a:t>one of the essay questions below. </a:t>
            </a:r>
            <a:r>
              <a:rPr lang="en-GB" sz="1100" b="1" dirty="0"/>
              <a:t>Your finished essay should be 1000-1200 words.</a:t>
            </a:r>
            <a:endParaRPr lang="en-GB" sz="1100" dirty="0"/>
          </a:p>
          <a:p>
            <a:r>
              <a:rPr lang="en-GB" sz="1100" dirty="0"/>
              <a:t> </a:t>
            </a:r>
          </a:p>
          <a:p>
            <a:pPr marL="171450" lvl="0" indent="-171450">
              <a:buFont typeface="Arial" panose="020B0604020202020204" pitchFamily="34" charset="0"/>
              <a:buChar char="•"/>
            </a:pPr>
            <a:r>
              <a:rPr lang="en-GB" sz="1100" dirty="0"/>
              <a:t>To what extent can crime and deviance be reduced by punishment?</a:t>
            </a:r>
          </a:p>
          <a:p>
            <a:pPr marL="171450" lvl="0" indent="-171450">
              <a:buFont typeface="Arial" panose="020B0604020202020204" pitchFamily="34" charset="0"/>
              <a:buChar char="•"/>
            </a:pPr>
            <a:r>
              <a:rPr lang="en-GB" sz="1100" dirty="0"/>
              <a:t>Assess the view that the roles of men and women in the family have changed.</a:t>
            </a:r>
          </a:p>
          <a:p>
            <a:pPr marL="171450" lvl="0" indent="-171450">
              <a:buFont typeface="Arial" panose="020B0604020202020204" pitchFamily="34" charset="0"/>
              <a:buChar char="•"/>
            </a:pPr>
            <a:r>
              <a:rPr lang="en-GB" sz="1100" dirty="0"/>
              <a:t>To what extent has digital social communication affected social relationships? </a:t>
            </a:r>
          </a:p>
          <a:p>
            <a:pPr marR="0" lvl="0">
              <a:lnSpc>
                <a:spcPct val="107000"/>
              </a:lnSpc>
              <a:spcBef>
                <a:spcPts val="0"/>
              </a:spcBef>
              <a:spcAft>
                <a:spcPts val="800"/>
              </a:spcAft>
            </a:pPr>
            <a:endParaRPr lang="en-US" sz="1100" dirty="0">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80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Picture 8"/>
          <p:cNvPicPr/>
          <p:nvPr/>
        </p:nvPicPr>
        <p:blipFill>
          <a:blip r:embed="rId2"/>
          <a:stretch>
            <a:fillRect/>
          </a:stretch>
        </p:blipFill>
        <p:spPr>
          <a:xfrm>
            <a:off x="676273" y="4057651"/>
            <a:ext cx="5334001" cy="3067050"/>
          </a:xfrm>
          <a:prstGeom prst="rect">
            <a:avLst/>
          </a:prstGeom>
        </p:spPr>
      </p:pic>
      <p:sp>
        <p:nvSpPr>
          <p:cNvPr id="10" name="Title 1"/>
          <p:cNvSpPr txBox="1">
            <a:spLocks/>
          </p:cNvSpPr>
          <p:nvPr/>
        </p:nvSpPr>
        <p:spPr>
          <a:xfrm>
            <a:off x="190499" y="128912"/>
            <a:ext cx="6532033" cy="499531"/>
          </a:xfrm>
          <a:prstGeom prst="rect">
            <a:avLst/>
          </a:prstGeom>
          <a:ln w="38100">
            <a:solidFill>
              <a:srgbClr val="7030A0"/>
            </a:solidFill>
          </a:ln>
          <a:effectLst>
            <a:glow rad="101600">
              <a:schemeClr val="accent4">
                <a:satMod val="175000"/>
                <a:alpha val="40000"/>
              </a:schemeClr>
            </a:glow>
          </a:effectLst>
        </p:spPr>
        <p:txBody>
          <a:bodyPr vert="horz" lIns="91440" tIns="45720" rIns="91440" bIns="45720" rtlCol="0" anchor="ctr">
            <a:normAutofit fontScale="90000" lnSpcReduction="10000"/>
          </a:bodyPr>
          <a:lstStyle>
            <a:lvl1pPr algn="l" defTabSz="685808"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en-US" b="1" dirty="0" smtClean="0">
                <a:latin typeface="+mn-lt"/>
              </a:rPr>
              <a:t>Sociology </a:t>
            </a:r>
            <a:endParaRPr lang="en-GB" b="1" dirty="0">
              <a:latin typeface="+mn-lt"/>
            </a:endParaRPr>
          </a:p>
        </p:txBody>
      </p:sp>
    </p:spTree>
    <p:extLst>
      <p:ext uri="{BB962C8B-B14F-4D97-AF65-F5344CB8AC3E}">
        <p14:creationId xmlns:p14="http://schemas.microsoft.com/office/powerpoint/2010/main" val="166880306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406</TotalTime>
  <Words>454</Words>
  <Application>Microsoft Office PowerPoint</Application>
  <PresentationFormat>On-screen Show (4:3)</PresentationFormat>
  <Paragraphs>42</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Symbol</vt:lpstr>
      <vt:lpstr>Times New Roman</vt:lpstr>
      <vt:lpstr>Office Theme</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Loretta Williams</dc:creator>
  <cp:lastModifiedBy>Tina Adams</cp:lastModifiedBy>
  <cp:revision>53</cp:revision>
  <dcterms:created xsi:type="dcterms:W3CDTF">2014-11-27T10:43:01Z</dcterms:created>
  <dcterms:modified xsi:type="dcterms:W3CDTF">2020-03-30T14:35:04Z</dcterms:modified>
</cp:coreProperties>
</file>