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 id="2147483749" r:id="rId2"/>
  </p:sldMasterIdLst>
  <p:notesMasterIdLst>
    <p:notesMasterId r:id="rId20"/>
  </p:notesMasterIdLst>
  <p:handoutMasterIdLst>
    <p:handoutMasterId r:id="rId21"/>
  </p:handoutMasterIdLst>
  <p:sldIdLst>
    <p:sldId id="311" r:id="rId3"/>
    <p:sldId id="327" r:id="rId4"/>
    <p:sldId id="265" r:id="rId5"/>
    <p:sldId id="321" r:id="rId6"/>
    <p:sldId id="318" r:id="rId7"/>
    <p:sldId id="324" r:id="rId8"/>
    <p:sldId id="319" r:id="rId9"/>
    <p:sldId id="328" r:id="rId10"/>
    <p:sldId id="292" r:id="rId11"/>
    <p:sldId id="316" r:id="rId12"/>
    <p:sldId id="329" r:id="rId13"/>
    <p:sldId id="320" r:id="rId14"/>
    <p:sldId id="326" r:id="rId15"/>
    <p:sldId id="323" r:id="rId16"/>
    <p:sldId id="322" r:id="rId17"/>
    <p:sldId id="307" r:id="rId18"/>
    <p:sldId id="274" r:id="rId19"/>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66168" autoAdjust="0"/>
  </p:normalViewPr>
  <p:slideViewPr>
    <p:cSldViewPr>
      <p:cViewPr varScale="1">
        <p:scale>
          <a:sx n="76" d="100"/>
          <a:sy n="76" d="100"/>
        </p:scale>
        <p:origin x="2556" y="7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04EE91-CFD4-471C-8E68-79C00087001F}" type="doc">
      <dgm:prSet loTypeId="urn:microsoft.com/office/officeart/2008/layout/HorizontalMultiLevelHierarchy" loCatId="hierarchy" qsTypeId="urn:microsoft.com/office/officeart/2005/8/quickstyle/simple3" qsCatId="simple" csTypeId="urn:microsoft.com/office/officeart/2005/8/colors/colorful4" csCatId="colorful" phldr="1"/>
      <dgm:spPr/>
      <dgm:t>
        <a:bodyPr/>
        <a:lstStyle/>
        <a:p>
          <a:endParaRPr lang="en-GB"/>
        </a:p>
      </dgm:t>
    </dgm:pt>
    <dgm:pt modelId="{EF099E04-6BC4-4919-A7D1-302AFAFF724E}">
      <dgm:prSet phldrT="[Text]"/>
      <dgm:spPr/>
      <dgm:t>
        <a:bodyPr/>
        <a:lstStyle/>
        <a:p>
          <a:r>
            <a:rPr lang="en-GB" dirty="0"/>
            <a:t>Enrichment </a:t>
          </a:r>
        </a:p>
      </dgm:t>
    </dgm:pt>
    <dgm:pt modelId="{C90D4D92-0944-469D-83F1-498EE0E2E7A8}" type="parTrans" cxnId="{4AAABA81-DDD9-4EF6-B487-B8F12D481537}">
      <dgm:prSet/>
      <dgm:spPr/>
      <dgm:t>
        <a:bodyPr/>
        <a:lstStyle/>
        <a:p>
          <a:endParaRPr lang="en-GB"/>
        </a:p>
      </dgm:t>
    </dgm:pt>
    <dgm:pt modelId="{E4FF76B2-7753-4030-A435-5F6763EA5D3D}" type="sibTrans" cxnId="{4AAABA81-DDD9-4EF6-B487-B8F12D481537}">
      <dgm:prSet/>
      <dgm:spPr/>
      <dgm:t>
        <a:bodyPr/>
        <a:lstStyle/>
        <a:p>
          <a:endParaRPr lang="en-GB"/>
        </a:p>
      </dgm:t>
    </dgm:pt>
    <dgm:pt modelId="{D2274471-B2FE-4A2D-B5D3-4370E4B9FD97}">
      <dgm:prSet phldrT="[Text]"/>
      <dgm:spPr/>
      <dgm:t>
        <a:bodyPr/>
        <a:lstStyle/>
        <a:p>
          <a:r>
            <a:rPr lang="en-GB" dirty="0"/>
            <a:t>Volunteering</a:t>
          </a:r>
        </a:p>
      </dgm:t>
    </dgm:pt>
    <dgm:pt modelId="{624BCDAE-904E-4C8F-9D88-216F80913549}" type="parTrans" cxnId="{0AD3FE85-E699-4C44-B46C-7BE8BE5B0BFD}">
      <dgm:prSet/>
      <dgm:spPr/>
      <dgm:t>
        <a:bodyPr/>
        <a:lstStyle/>
        <a:p>
          <a:endParaRPr lang="en-GB" dirty="0"/>
        </a:p>
      </dgm:t>
    </dgm:pt>
    <dgm:pt modelId="{E9FCB572-69D7-457F-B9A2-311354590315}" type="sibTrans" cxnId="{0AD3FE85-E699-4C44-B46C-7BE8BE5B0BFD}">
      <dgm:prSet/>
      <dgm:spPr/>
      <dgm:t>
        <a:bodyPr/>
        <a:lstStyle/>
        <a:p>
          <a:endParaRPr lang="en-GB"/>
        </a:p>
      </dgm:t>
    </dgm:pt>
    <dgm:pt modelId="{25D61103-0758-444A-B40C-D9D7E2AC8B2C}">
      <dgm:prSet phldrT="[Text]"/>
      <dgm:spPr/>
      <dgm:t>
        <a:bodyPr/>
        <a:lstStyle/>
        <a:p>
          <a:r>
            <a:rPr lang="en-GB" dirty="0"/>
            <a:t>Student Ambassador programme</a:t>
          </a:r>
        </a:p>
      </dgm:t>
    </dgm:pt>
    <dgm:pt modelId="{F9F9AB60-C72C-46EB-B8E8-E342F79DFB73}" type="parTrans" cxnId="{30AAEB53-10F8-4699-934A-AF00DDBE8FB4}">
      <dgm:prSet/>
      <dgm:spPr/>
      <dgm:t>
        <a:bodyPr/>
        <a:lstStyle/>
        <a:p>
          <a:endParaRPr lang="en-GB" dirty="0"/>
        </a:p>
      </dgm:t>
    </dgm:pt>
    <dgm:pt modelId="{663C396C-9B2F-4B85-A6BF-56CF91222C47}" type="sibTrans" cxnId="{30AAEB53-10F8-4699-934A-AF00DDBE8FB4}">
      <dgm:prSet/>
      <dgm:spPr/>
      <dgm:t>
        <a:bodyPr/>
        <a:lstStyle/>
        <a:p>
          <a:endParaRPr lang="en-GB"/>
        </a:p>
      </dgm:t>
    </dgm:pt>
    <dgm:pt modelId="{BB85759D-A0E9-4142-A767-DE49CBE24ADE}">
      <dgm:prSet phldrT="[Text]"/>
      <dgm:spPr/>
      <dgm:t>
        <a:bodyPr/>
        <a:lstStyle/>
        <a:p>
          <a:r>
            <a:rPr lang="en-GB" dirty="0"/>
            <a:t>Leadership </a:t>
          </a:r>
        </a:p>
      </dgm:t>
    </dgm:pt>
    <dgm:pt modelId="{7AD542BD-3761-42F0-AF61-870DE204AEA8}" type="parTrans" cxnId="{BEFE76C2-D153-4CB6-B3CE-CCB208B89A26}">
      <dgm:prSet/>
      <dgm:spPr/>
      <dgm:t>
        <a:bodyPr/>
        <a:lstStyle/>
        <a:p>
          <a:endParaRPr lang="en-GB" dirty="0"/>
        </a:p>
      </dgm:t>
    </dgm:pt>
    <dgm:pt modelId="{B1378A96-73CF-4AB7-98E8-AAA497C01332}" type="sibTrans" cxnId="{BEFE76C2-D153-4CB6-B3CE-CCB208B89A26}">
      <dgm:prSet/>
      <dgm:spPr/>
      <dgm:t>
        <a:bodyPr/>
        <a:lstStyle/>
        <a:p>
          <a:endParaRPr lang="en-GB"/>
        </a:p>
      </dgm:t>
    </dgm:pt>
    <dgm:pt modelId="{D480A92A-D4F7-4F00-ADCB-4E5ACEB981AE}">
      <dgm:prSet/>
      <dgm:spPr/>
      <dgm:t>
        <a:bodyPr/>
        <a:lstStyle/>
        <a:p>
          <a:r>
            <a:rPr lang="en-GB" dirty="0"/>
            <a:t>Study Skills </a:t>
          </a:r>
        </a:p>
      </dgm:t>
    </dgm:pt>
    <dgm:pt modelId="{4310EE95-2CF1-4F82-97E7-2DF5653808AC}" type="parTrans" cxnId="{FFBA10F9-F3BA-40EC-BBC6-D27CF6F35975}">
      <dgm:prSet/>
      <dgm:spPr/>
      <dgm:t>
        <a:bodyPr/>
        <a:lstStyle/>
        <a:p>
          <a:endParaRPr lang="en-GB" dirty="0"/>
        </a:p>
      </dgm:t>
    </dgm:pt>
    <dgm:pt modelId="{2C34F880-C643-448B-8512-375ED82C8709}" type="sibTrans" cxnId="{FFBA10F9-F3BA-40EC-BBC6-D27CF6F35975}">
      <dgm:prSet/>
      <dgm:spPr/>
      <dgm:t>
        <a:bodyPr/>
        <a:lstStyle/>
        <a:p>
          <a:endParaRPr lang="en-GB"/>
        </a:p>
      </dgm:t>
    </dgm:pt>
    <dgm:pt modelId="{0DBE855D-C380-47B3-A557-0FF0C986AD33}">
      <dgm:prSet/>
      <dgm:spPr/>
      <dgm:t>
        <a:bodyPr/>
        <a:lstStyle/>
        <a:p>
          <a:r>
            <a:rPr lang="en-GB" dirty="0"/>
            <a:t>Get</a:t>
          </a:r>
          <a:r>
            <a:rPr lang="en-GB" baseline="0" dirty="0"/>
            <a:t> Active</a:t>
          </a:r>
          <a:endParaRPr lang="en-GB" dirty="0"/>
        </a:p>
      </dgm:t>
    </dgm:pt>
    <dgm:pt modelId="{693767D5-2DA4-4803-851A-FFC7B07EAB64}" type="parTrans" cxnId="{7055170C-7197-4E4C-8B94-71526489FDC5}">
      <dgm:prSet/>
      <dgm:spPr/>
      <dgm:t>
        <a:bodyPr/>
        <a:lstStyle/>
        <a:p>
          <a:endParaRPr lang="en-GB" dirty="0"/>
        </a:p>
      </dgm:t>
    </dgm:pt>
    <dgm:pt modelId="{CB4E98E3-EFCE-4CA5-8498-292CF85F0193}" type="sibTrans" cxnId="{7055170C-7197-4E4C-8B94-71526489FDC5}">
      <dgm:prSet/>
      <dgm:spPr/>
      <dgm:t>
        <a:bodyPr/>
        <a:lstStyle/>
        <a:p>
          <a:endParaRPr lang="en-GB"/>
        </a:p>
      </dgm:t>
    </dgm:pt>
    <dgm:pt modelId="{7CCFDF08-AFB5-4E0A-BE0A-CB47046FCB5B}">
      <dgm:prSet/>
      <dgm:spPr/>
      <dgm:t>
        <a:bodyPr/>
        <a:lstStyle/>
        <a:p>
          <a:r>
            <a:rPr lang="en-GB" dirty="0"/>
            <a:t>Work Experience</a:t>
          </a:r>
        </a:p>
      </dgm:t>
    </dgm:pt>
    <dgm:pt modelId="{5BDEF87D-18C4-4936-A094-559351FE50B1}" type="parTrans" cxnId="{45E0B11D-6F48-4EB6-918F-300D5EE3526C}">
      <dgm:prSet/>
      <dgm:spPr/>
      <dgm:t>
        <a:bodyPr/>
        <a:lstStyle/>
        <a:p>
          <a:endParaRPr lang="en-GB" dirty="0"/>
        </a:p>
      </dgm:t>
    </dgm:pt>
    <dgm:pt modelId="{DD549549-D22C-4E45-A2DE-91761FEF14A4}" type="sibTrans" cxnId="{45E0B11D-6F48-4EB6-918F-300D5EE3526C}">
      <dgm:prSet/>
      <dgm:spPr/>
      <dgm:t>
        <a:bodyPr/>
        <a:lstStyle/>
        <a:p>
          <a:endParaRPr lang="en-GB"/>
        </a:p>
      </dgm:t>
    </dgm:pt>
    <dgm:pt modelId="{1B964574-74E6-445A-B0AF-2BAAA2AC7CF9}">
      <dgm:prSet/>
      <dgm:spPr/>
      <dgm:t>
        <a:bodyPr/>
        <a:lstStyle/>
        <a:p>
          <a:r>
            <a:rPr lang="en-GB" dirty="0"/>
            <a:t>Duke of Edinburgh, Ten Tors</a:t>
          </a:r>
        </a:p>
      </dgm:t>
    </dgm:pt>
    <dgm:pt modelId="{7FBA65FA-50F0-4CFA-9B46-4CEF841D1DC0}" type="parTrans" cxnId="{758F8A36-A698-431F-9638-DEF59A1933A5}">
      <dgm:prSet/>
      <dgm:spPr/>
      <dgm:t>
        <a:bodyPr/>
        <a:lstStyle/>
        <a:p>
          <a:endParaRPr lang="en-GB" dirty="0"/>
        </a:p>
      </dgm:t>
    </dgm:pt>
    <dgm:pt modelId="{F86F0322-D102-411D-8087-6AA5E36A91BE}" type="sibTrans" cxnId="{758F8A36-A698-431F-9638-DEF59A1933A5}">
      <dgm:prSet/>
      <dgm:spPr/>
      <dgm:t>
        <a:bodyPr/>
        <a:lstStyle/>
        <a:p>
          <a:endParaRPr lang="en-GB"/>
        </a:p>
      </dgm:t>
    </dgm:pt>
    <dgm:pt modelId="{31580785-CD34-436E-907E-79342CC38AE2}" type="pres">
      <dgm:prSet presAssocID="{5404EE91-CFD4-471C-8E68-79C00087001F}" presName="Name0" presStyleCnt="0">
        <dgm:presLayoutVars>
          <dgm:chPref val="1"/>
          <dgm:dir/>
          <dgm:animOne val="branch"/>
          <dgm:animLvl val="lvl"/>
          <dgm:resizeHandles val="exact"/>
        </dgm:presLayoutVars>
      </dgm:prSet>
      <dgm:spPr/>
    </dgm:pt>
    <dgm:pt modelId="{89267582-7F1A-489D-9757-0EADAF2E7B41}" type="pres">
      <dgm:prSet presAssocID="{EF099E04-6BC4-4919-A7D1-302AFAFF724E}" presName="root1" presStyleCnt="0"/>
      <dgm:spPr/>
    </dgm:pt>
    <dgm:pt modelId="{F99AA511-B1E2-443B-82FA-59D27AA8405D}" type="pres">
      <dgm:prSet presAssocID="{EF099E04-6BC4-4919-A7D1-302AFAFF724E}" presName="LevelOneTextNode" presStyleLbl="node0" presStyleIdx="0" presStyleCnt="1">
        <dgm:presLayoutVars>
          <dgm:chPref val="3"/>
        </dgm:presLayoutVars>
      </dgm:prSet>
      <dgm:spPr/>
    </dgm:pt>
    <dgm:pt modelId="{77B74513-57F5-4D02-BC7E-5B4BF5B2FD91}" type="pres">
      <dgm:prSet presAssocID="{EF099E04-6BC4-4919-A7D1-302AFAFF724E}" presName="level2hierChild" presStyleCnt="0"/>
      <dgm:spPr/>
    </dgm:pt>
    <dgm:pt modelId="{01CF6736-72DD-42E6-9CBA-694ABDD7F8E0}" type="pres">
      <dgm:prSet presAssocID="{624BCDAE-904E-4C8F-9D88-216F80913549}" presName="conn2-1" presStyleLbl="parChTrans1D2" presStyleIdx="0" presStyleCnt="7"/>
      <dgm:spPr/>
    </dgm:pt>
    <dgm:pt modelId="{97C86AAB-8606-4344-9CE7-1EAFBD746971}" type="pres">
      <dgm:prSet presAssocID="{624BCDAE-904E-4C8F-9D88-216F80913549}" presName="connTx" presStyleLbl="parChTrans1D2" presStyleIdx="0" presStyleCnt="7"/>
      <dgm:spPr/>
    </dgm:pt>
    <dgm:pt modelId="{59E8B3FC-06D4-470D-9EC5-558E5159074B}" type="pres">
      <dgm:prSet presAssocID="{D2274471-B2FE-4A2D-B5D3-4370E4B9FD97}" presName="root2" presStyleCnt="0"/>
      <dgm:spPr/>
    </dgm:pt>
    <dgm:pt modelId="{75616824-919D-4DC1-A382-72FA2D0CB2BD}" type="pres">
      <dgm:prSet presAssocID="{D2274471-B2FE-4A2D-B5D3-4370E4B9FD97}" presName="LevelTwoTextNode" presStyleLbl="node2" presStyleIdx="0" presStyleCnt="7">
        <dgm:presLayoutVars>
          <dgm:chPref val="3"/>
        </dgm:presLayoutVars>
      </dgm:prSet>
      <dgm:spPr/>
    </dgm:pt>
    <dgm:pt modelId="{355FEFDC-001C-4B41-B8BD-ADE3B1DACC10}" type="pres">
      <dgm:prSet presAssocID="{D2274471-B2FE-4A2D-B5D3-4370E4B9FD97}" presName="level3hierChild" presStyleCnt="0"/>
      <dgm:spPr/>
    </dgm:pt>
    <dgm:pt modelId="{2EBAA889-8AD0-4F63-BEE7-3FAC07D9FFAD}" type="pres">
      <dgm:prSet presAssocID="{F9F9AB60-C72C-46EB-B8E8-E342F79DFB73}" presName="conn2-1" presStyleLbl="parChTrans1D2" presStyleIdx="1" presStyleCnt="7"/>
      <dgm:spPr/>
    </dgm:pt>
    <dgm:pt modelId="{E590B60C-BCA7-463B-9F44-C5F3585D0CA6}" type="pres">
      <dgm:prSet presAssocID="{F9F9AB60-C72C-46EB-B8E8-E342F79DFB73}" presName="connTx" presStyleLbl="parChTrans1D2" presStyleIdx="1" presStyleCnt="7"/>
      <dgm:spPr/>
    </dgm:pt>
    <dgm:pt modelId="{97267411-A037-4874-BBC5-B6174C1675C0}" type="pres">
      <dgm:prSet presAssocID="{25D61103-0758-444A-B40C-D9D7E2AC8B2C}" presName="root2" presStyleCnt="0"/>
      <dgm:spPr/>
    </dgm:pt>
    <dgm:pt modelId="{69750F6C-9255-4A52-BA38-3A8AF15760A3}" type="pres">
      <dgm:prSet presAssocID="{25D61103-0758-444A-B40C-D9D7E2AC8B2C}" presName="LevelTwoTextNode" presStyleLbl="node2" presStyleIdx="1" presStyleCnt="7">
        <dgm:presLayoutVars>
          <dgm:chPref val="3"/>
        </dgm:presLayoutVars>
      </dgm:prSet>
      <dgm:spPr/>
    </dgm:pt>
    <dgm:pt modelId="{C73D6AE7-07DD-425D-BC2F-0EA855A1B92B}" type="pres">
      <dgm:prSet presAssocID="{25D61103-0758-444A-B40C-D9D7E2AC8B2C}" presName="level3hierChild" presStyleCnt="0"/>
      <dgm:spPr/>
    </dgm:pt>
    <dgm:pt modelId="{A09E9313-1C70-4F04-8E53-1E6F874CC761}" type="pres">
      <dgm:prSet presAssocID="{7AD542BD-3761-42F0-AF61-870DE204AEA8}" presName="conn2-1" presStyleLbl="parChTrans1D2" presStyleIdx="2" presStyleCnt="7"/>
      <dgm:spPr/>
    </dgm:pt>
    <dgm:pt modelId="{4E1617CE-02A6-4713-8429-4791D1542804}" type="pres">
      <dgm:prSet presAssocID="{7AD542BD-3761-42F0-AF61-870DE204AEA8}" presName="connTx" presStyleLbl="parChTrans1D2" presStyleIdx="2" presStyleCnt="7"/>
      <dgm:spPr/>
    </dgm:pt>
    <dgm:pt modelId="{E0CD74A9-35BE-47E6-BFC2-9C485CFD2DA5}" type="pres">
      <dgm:prSet presAssocID="{BB85759D-A0E9-4142-A767-DE49CBE24ADE}" presName="root2" presStyleCnt="0"/>
      <dgm:spPr/>
    </dgm:pt>
    <dgm:pt modelId="{17F6A778-FFF2-4575-BEEB-202831D3D646}" type="pres">
      <dgm:prSet presAssocID="{BB85759D-A0E9-4142-A767-DE49CBE24ADE}" presName="LevelTwoTextNode" presStyleLbl="node2" presStyleIdx="2" presStyleCnt="7">
        <dgm:presLayoutVars>
          <dgm:chPref val="3"/>
        </dgm:presLayoutVars>
      </dgm:prSet>
      <dgm:spPr/>
    </dgm:pt>
    <dgm:pt modelId="{6FDED80F-21F5-437E-A25B-3E7978079DDD}" type="pres">
      <dgm:prSet presAssocID="{BB85759D-A0E9-4142-A767-DE49CBE24ADE}" presName="level3hierChild" presStyleCnt="0"/>
      <dgm:spPr/>
    </dgm:pt>
    <dgm:pt modelId="{1C8C2F68-A9AD-4A6E-BA24-AFD3B49B9432}" type="pres">
      <dgm:prSet presAssocID="{4310EE95-2CF1-4F82-97E7-2DF5653808AC}" presName="conn2-1" presStyleLbl="parChTrans1D2" presStyleIdx="3" presStyleCnt="7"/>
      <dgm:spPr/>
    </dgm:pt>
    <dgm:pt modelId="{58650033-C621-40DA-8519-69D22AD1611C}" type="pres">
      <dgm:prSet presAssocID="{4310EE95-2CF1-4F82-97E7-2DF5653808AC}" presName="connTx" presStyleLbl="parChTrans1D2" presStyleIdx="3" presStyleCnt="7"/>
      <dgm:spPr/>
    </dgm:pt>
    <dgm:pt modelId="{043440DA-2EBA-4CB9-B18B-D1343185E533}" type="pres">
      <dgm:prSet presAssocID="{D480A92A-D4F7-4F00-ADCB-4E5ACEB981AE}" presName="root2" presStyleCnt="0"/>
      <dgm:spPr/>
    </dgm:pt>
    <dgm:pt modelId="{F567B9C0-F599-4ED3-AE86-86C07838393E}" type="pres">
      <dgm:prSet presAssocID="{D480A92A-D4F7-4F00-ADCB-4E5ACEB981AE}" presName="LevelTwoTextNode" presStyleLbl="node2" presStyleIdx="3" presStyleCnt="7" custLinFactNeighborX="-2441" custLinFactNeighborY="2774">
        <dgm:presLayoutVars>
          <dgm:chPref val="3"/>
        </dgm:presLayoutVars>
      </dgm:prSet>
      <dgm:spPr/>
    </dgm:pt>
    <dgm:pt modelId="{8A149963-5757-4568-AE4C-5DC1E0360A78}" type="pres">
      <dgm:prSet presAssocID="{D480A92A-D4F7-4F00-ADCB-4E5ACEB981AE}" presName="level3hierChild" presStyleCnt="0"/>
      <dgm:spPr/>
    </dgm:pt>
    <dgm:pt modelId="{5A944830-7B0C-45E3-A21D-2CC60A1D6BFA}" type="pres">
      <dgm:prSet presAssocID="{693767D5-2DA4-4803-851A-FFC7B07EAB64}" presName="conn2-1" presStyleLbl="parChTrans1D2" presStyleIdx="4" presStyleCnt="7"/>
      <dgm:spPr/>
    </dgm:pt>
    <dgm:pt modelId="{DBBB0D49-A75A-4117-B85A-82E4416BFAC3}" type="pres">
      <dgm:prSet presAssocID="{693767D5-2DA4-4803-851A-FFC7B07EAB64}" presName="connTx" presStyleLbl="parChTrans1D2" presStyleIdx="4" presStyleCnt="7"/>
      <dgm:spPr/>
    </dgm:pt>
    <dgm:pt modelId="{43862397-E80C-4DF8-B02D-39F159F07FC3}" type="pres">
      <dgm:prSet presAssocID="{0DBE855D-C380-47B3-A557-0FF0C986AD33}" presName="root2" presStyleCnt="0"/>
      <dgm:spPr/>
    </dgm:pt>
    <dgm:pt modelId="{76491B03-FFC0-4104-A84F-17BA702C5943}" type="pres">
      <dgm:prSet presAssocID="{0DBE855D-C380-47B3-A557-0FF0C986AD33}" presName="LevelTwoTextNode" presStyleLbl="node2" presStyleIdx="4" presStyleCnt="7">
        <dgm:presLayoutVars>
          <dgm:chPref val="3"/>
        </dgm:presLayoutVars>
      </dgm:prSet>
      <dgm:spPr/>
    </dgm:pt>
    <dgm:pt modelId="{5DDDFA55-393E-49D8-97F3-17D47BB62998}" type="pres">
      <dgm:prSet presAssocID="{0DBE855D-C380-47B3-A557-0FF0C986AD33}" presName="level3hierChild" presStyleCnt="0"/>
      <dgm:spPr/>
    </dgm:pt>
    <dgm:pt modelId="{A21D87BE-9088-4DDF-876F-4D8811C7D9AB}" type="pres">
      <dgm:prSet presAssocID="{5BDEF87D-18C4-4936-A094-559351FE50B1}" presName="conn2-1" presStyleLbl="parChTrans1D2" presStyleIdx="5" presStyleCnt="7"/>
      <dgm:spPr/>
    </dgm:pt>
    <dgm:pt modelId="{57EFB7E2-1584-4C34-9338-9CF0C968DDD0}" type="pres">
      <dgm:prSet presAssocID="{5BDEF87D-18C4-4936-A094-559351FE50B1}" presName="connTx" presStyleLbl="parChTrans1D2" presStyleIdx="5" presStyleCnt="7"/>
      <dgm:spPr/>
    </dgm:pt>
    <dgm:pt modelId="{DA4FA12B-4881-4BA2-9E11-AFA3E253DA49}" type="pres">
      <dgm:prSet presAssocID="{7CCFDF08-AFB5-4E0A-BE0A-CB47046FCB5B}" presName="root2" presStyleCnt="0"/>
      <dgm:spPr/>
    </dgm:pt>
    <dgm:pt modelId="{524F7776-3163-46B3-AD8E-08264A7A6174}" type="pres">
      <dgm:prSet presAssocID="{7CCFDF08-AFB5-4E0A-BE0A-CB47046FCB5B}" presName="LevelTwoTextNode" presStyleLbl="node2" presStyleIdx="5" presStyleCnt="7">
        <dgm:presLayoutVars>
          <dgm:chPref val="3"/>
        </dgm:presLayoutVars>
      </dgm:prSet>
      <dgm:spPr/>
    </dgm:pt>
    <dgm:pt modelId="{15C03B53-2D0F-495A-9BEE-218551562CF5}" type="pres">
      <dgm:prSet presAssocID="{7CCFDF08-AFB5-4E0A-BE0A-CB47046FCB5B}" presName="level3hierChild" presStyleCnt="0"/>
      <dgm:spPr/>
    </dgm:pt>
    <dgm:pt modelId="{6580A1B1-F5BA-4A4F-97A8-596CD60B003A}" type="pres">
      <dgm:prSet presAssocID="{7FBA65FA-50F0-4CFA-9B46-4CEF841D1DC0}" presName="conn2-1" presStyleLbl="parChTrans1D2" presStyleIdx="6" presStyleCnt="7"/>
      <dgm:spPr/>
    </dgm:pt>
    <dgm:pt modelId="{DB5E041F-FEFF-4A97-A26A-50CD85140525}" type="pres">
      <dgm:prSet presAssocID="{7FBA65FA-50F0-4CFA-9B46-4CEF841D1DC0}" presName="connTx" presStyleLbl="parChTrans1D2" presStyleIdx="6" presStyleCnt="7"/>
      <dgm:spPr/>
    </dgm:pt>
    <dgm:pt modelId="{9111E6F0-1CBA-437A-8D5B-8BA75E4BA473}" type="pres">
      <dgm:prSet presAssocID="{1B964574-74E6-445A-B0AF-2BAAA2AC7CF9}" presName="root2" presStyleCnt="0"/>
      <dgm:spPr/>
    </dgm:pt>
    <dgm:pt modelId="{9AAE60BE-9E81-4601-9C9B-F1BF5BE0DFFC}" type="pres">
      <dgm:prSet presAssocID="{1B964574-74E6-445A-B0AF-2BAAA2AC7CF9}" presName="LevelTwoTextNode" presStyleLbl="node2" presStyleIdx="6" presStyleCnt="7">
        <dgm:presLayoutVars>
          <dgm:chPref val="3"/>
        </dgm:presLayoutVars>
      </dgm:prSet>
      <dgm:spPr/>
    </dgm:pt>
    <dgm:pt modelId="{3CF62DAF-8005-4757-B3FA-59250864BC8D}" type="pres">
      <dgm:prSet presAssocID="{1B964574-74E6-445A-B0AF-2BAAA2AC7CF9}" presName="level3hierChild" presStyleCnt="0"/>
      <dgm:spPr/>
    </dgm:pt>
  </dgm:ptLst>
  <dgm:cxnLst>
    <dgm:cxn modelId="{DF9C0804-43CB-46C7-B99A-EB7D9F2326AC}" type="presOf" srcId="{F9F9AB60-C72C-46EB-B8E8-E342F79DFB73}" destId="{E590B60C-BCA7-463B-9F44-C5F3585D0CA6}" srcOrd="1" destOrd="0" presId="urn:microsoft.com/office/officeart/2008/layout/HorizontalMultiLevelHierarchy"/>
    <dgm:cxn modelId="{7055170C-7197-4E4C-8B94-71526489FDC5}" srcId="{EF099E04-6BC4-4919-A7D1-302AFAFF724E}" destId="{0DBE855D-C380-47B3-A557-0FF0C986AD33}" srcOrd="4" destOrd="0" parTransId="{693767D5-2DA4-4803-851A-FFC7B07EAB64}" sibTransId="{CB4E98E3-EFCE-4CA5-8498-292CF85F0193}"/>
    <dgm:cxn modelId="{D5913817-CB47-4F4F-A1FD-FAEDC471D9DC}" type="presOf" srcId="{693767D5-2DA4-4803-851A-FFC7B07EAB64}" destId="{DBBB0D49-A75A-4117-B85A-82E4416BFAC3}" srcOrd="1" destOrd="0" presId="urn:microsoft.com/office/officeart/2008/layout/HorizontalMultiLevelHierarchy"/>
    <dgm:cxn modelId="{45E0B11D-6F48-4EB6-918F-300D5EE3526C}" srcId="{EF099E04-6BC4-4919-A7D1-302AFAFF724E}" destId="{7CCFDF08-AFB5-4E0A-BE0A-CB47046FCB5B}" srcOrd="5" destOrd="0" parTransId="{5BDEF87D-18C4-4936-A094-559351FE50B1}" sibTransId="{DD549549-D22C-4E45-A2DE-91761FEF14A4}"/>
    <dgm:cxn modelId="{A6285920-F2B8-4606-9F62-6CDA1CD06FA5}" type="presOf" srcId="{7FBA65FA-50F0-4CFA-9B46-4CEF841D1DC0}" destId="{DB5E041F-FEFF-4A97-A26A-50CD85140525}" srcOrd="1" destOrd="0" presId="urn:microsoft.com/office/officeart/2008/layout/HorizontalMultiLevelHierarchy"/>
    <dgm:cxn modelId="{62AC5730-4477-424C-B78A-489D171BCFD6}" type="presOf" srcId="{4310EE95-2CF1-4F82-97E7-2DF5653808AC}" destId="{58650033-C621-40DA-8519-69D22AD1611C}" srcOrd="1" destOrd="0" presId="urn:microsoft.com/office/officeart/2008/layout/HorizontalMultiLevelHierarchy"/>
    <dgm:cxn modelId="{758F8A36-A698-431F-9638-DEF59A1933A5}" srcId="{EF099E04-6BC4-4919-A7D1-302AFAFF724E}" destId="{1B964574-74E6-445A-B0AF-2BAAA2AC7CF9}" srcOrd="6" destOrd="0" parTransId="{7FBA65FA-50F0-4CFA-9B46-4CEF841D1DC0}" sibTransId="{F86F0322-D102-411D-8087-6AA5E36A91BE}"/>
    <dgm:cxn modelId="{889C5038-1CF0-436D-AF76-555C3044EA9B}" type="presOf" srcId="{BB85759D-A0E9-4142-A767-DE49CBE24ADE}" destId="{17F6A778-FFF2-4575-BEEB-202831D3D646}" srcOrd="0" destOrd="0" presId="urn:microsoft.com/office/officeart/2008/layout/HorizontalMultiLevelHierarchy"/>
    <dgm:cxn modelId="{0D8C513B-B44C-474E-8F0F-78D1AB1E0091}" type="presOf" srcId="{0DBE855D-C380-47B3-A557-0FF0C986AD33}" destId="{76491B03-FFC0-4104-A84F-17BA702C5943}" srcOrd="0" destOrd="0" presId="urn:microsoft.com/office/officeart/2008/layout/HorizontalMultiLevelHierarchy"/>
    <dgm:cxn modelId="{F5F5ED3F-3C98-4DC5-ADBF-FE80395D51E2}" type="presOf" srcId="{7CCFDF08-AFB5-4E0A-BE0A-CB47046FCB5B}" destId="{524F7776-3163-46B3-AD8E-08264A7A6174}" srcOrd="0" destOrd="0" presId="urn:microsoft.com/office/officeart/2008/layout/HorizontalMultiLevelHierarchy"/>
    <dgm:cxn modelId="{BFD44D5E-B0CC-46D9-B18E-6DF9B0EF0BB3}" type="presOf" srcId="{7AD542BD-3761-42F0-AF61-870DE204AEA8}" destId="{A09E9313-1C70-4F04-8E53-1E6F874CC761}" srcOrd="0" destOrd="0" presId="urn:microsoft.com/office/officeart/2008/layout/HorizontalMultiLevelHierarchy"/>
    <dgm:cxn modelId="{8855E960-FD4C-4890-87C6-4415C540BF05}" type="presOf" srcId="{5404EE91-CFD4-471C-8E68-79C00087001F}" destId="{31580785-CD34-436E-907E-79342CC38AE2}" srcOrd="0" destOrd="0" presId="urn:microsoft.com/office/officeart/2008/layout/HorizontalMultiLevelHierarchy"/>
    <dgm:cxn modelId="{64EC3B41-544E-4041-BD3E-7C11001F67BA}" type="presOf" srcId="{624BCDAE-904E-4C8F-9D88-216F80913549}" destId="{97C86AAB-8606-4344-9CE7-1EAFBD746971}" srcOrd="1" destOrd="0" presId="urn:microsoft.com/office/officeart/2008/layout/HorizontalMultiLevelHierarchy"/>
    <dgm:cxn modelId="{795A6366-F9B4-4AAD-BE31-83A476FB65F5}" type="presOf" srcId="{693767D5-2DA4-4803-851A-FFC7B07EAB64}" destId="{5A944830-7B0C-45E3-A21D-2CC60A1D6BFA}" srcOrd="0" destOrd="0" presId="urn:microsoft.com/office/officeart/2008/layout/HorizontalMultiLevelHierarchy"/>
    <dgm:cxn modelId="{30AAEB53-10F8-4699-934A-AF00DDBE8FB4}" srcId="{EF099E04-6BC4-4919-A7D1-302AFAFF724E}" destId="{25D61103-0758-444A-B40C-D9D7E2AC8B2C}" srcOrd="1" destOrd="0" parTransId="{F9F9AB60-C72C-46EB-B8E8-E342F79DFB73}" sibTransId="{663C396C-9B2F-4B85-A6BF-56CF91222C47}"/>
    <dgm:cxn modelId="{7F3CED73-1481-47BE-BBE8-016E7119805A}" type="presOf" srcId="{5BDEF87D-18C4-4936-A094-559351FE50B1}" destId="{57EFB7E2-1584-4C34-9338-9CF0C968DDD0}" srcOrd="1" destOrd="0" presId="urn:microsoft.com/office/officeart/2008/layout/HorizontalMultiLevelHierarchy"/>
    <dgm:cxn modelId="{D199BF5A-6471-4EEA-B045-C406262A3267}" type="presOf" srcId="{F9F9AB60-C72C-46EB-B8E8-E342F79DFB73}" destId="{2EBAA889-8AD0-4F63-BEE7-3FAC07D9FFAD}" srcOrd="0" destOrd="0" presId="urn:microsoft.com/office/officeart/2008/layout/HorizontalMultiLevelHierarchy"/>
    <dgm:cxn modelId="{4AAABA81-DDD9-4EF6-B487-B8F12D481537}" srcId="{5404EE91-CFD4-471C-8E68-79C00087001F}" destId="{EF099E04-6BC4-4919-A7D1-302AFAFF724E}" srcOrd="0" destOrd="0" parTransId="{C90D4D92-0944-469D-83F1-498EE0E2E7A8}" sibTransId="{E4FF76B2-7753-4030-A435-5F6763EA5D3D}"/>
    <dgm:cxn modelId="{0AD3FE85-E699-4C44-B46C-7BE8BE5B0BFD}" srcId="{EF099E04-6BC4-4919-A7D1-302AFAFF724E}" destId="{D2274471-B2FE-4A2D-B5D3-4370E4B9FD97}" srcOrd="0" destOrd="0" parTransId="{624BCDAE-904E-4C8F-9D88-216F80913549}" sibTransId="{E9FCB572-69D7-457F-B9A2-311354590315}"/>
    <dgm:cxn modelId="{974E5987-69E5-48AF-B027-EECB997370BA}" type="presOf" srcId="{4310EE95-2CF1-4F82-97E7-2DF5653808AC}" destId="{1C8C2F68-A9AD-4A6E-BA24-AFD3B49B9432}" srcOrd="0" destOrd="0" presId="urn:microsoft.com/office/officeart/2008/layout/HorizontalMultiLevelHierarchy"/>
    <dgm:cxn modelId="{EA3E9892-694E-4043-A6BE-C7CE77A0E2E7}" type="presOf" srcId="{5BDEF87D-18C4-4936-A094-559351FE50B1}" destId="{A21D87BE-9088-4DDF-876F-4D8811C7D9AB}" srcOrd="0" destOrd="0" presId="urn:microsoft.com/office/officeart/2008/layout/HorizontalMultiLevelHierarchy"/>
    <dgm:cxn modelId="{C40214AA-B3CD-4459-878D-D58FFEEB1111}" type="presOf" srcId="{1B964574-74E6-445A-B0AF-2BAAA2AC7CF9}" destId="{9AAE60BE-9E81-4601-9C9B-F1BF5BE0DFFC}" srcOrd="0" destOrd="0" presId="urn:microsoft.com/office/officeart/2008/layout/HorizontalMultiLevelHierarchy"/>
    <dgm:cxn modelId="{E23F42B9-4B89-490B-B0C8-242CBE4EE207}" type="presOf" srcId="{25D61103-0758-444A-B40C-D9D7E2AC8B2C}" destId="{69750F6C-9255-4A52-BA38-3A8AF15760A3}" srcOrd="0" destOrd="0" presId="urn:microsoft.com/office/officeart/2008/layout/HorizontalMultiLevelHierarchy"/>
    <dgm:cxn modelId="{25A4D4C1-CE21-4BF5-AC7B-DFACE91A1E3C}" type="presOf" srcId="{D480A92A-D4F7-4F00-ADCB-4E5ACEB981AE}" destId="{F567B9C0-F599-4ED3-AE86-86C07838393E}" srcOrd="0" destOrd="0" presId="urn:microsoft.com/office/officeart/2008/layout/HorizontalMultiLevelHierarchy"/>
    <dgm:cxn modelId="{BEFE76C2-D153-4CB6-B3CE-CCB208B89A26}" srcId="{EF099E04-6BC4-4919-A7D1-302AFAFF724E}" destId="{BB85759D-A0E9-4142-A767-DE49CBE24ADE}" srcOrd="2" destOrd="0" parTransId="{7AD542BD-3761-42F0-AF61-870DE204AEA8}" sibTransId="{B1378A96-73CF-4AB7-98E8-AAA497C01332}"/>
    <dgm:cxn modelId="{A198ADC7-9DBC-4280-BED0-E4F010005AD7}" type="presOf" srcId="{7AD542BD-3761-42F0-AF61-870DE204AEA8}" destId="{4E1617CE-02A6-4713-8429-4791D1542804}" srcOrd="1" destOrd="0" presId="urn:microsoft.com/office/officeart/2008/layout/HorizontalMultiLevelHierarchy"/>
    <dgm:cxn modelId="{86C142CF-085D-4149-9968-40335EB8F42B}" type="presOf" srcId="{EF099E04-6BC4-4919-A7D1-302AFAFF724E}" destId="{F99AA511-B1E2-443B-82FA-59D27AA8405D}" srcOrd="0" destOrd="0" presId="urn:microsoft.com/office/officeart/2008/layout/HorizontalMultiLevelHierarchy"/>
    <dgm:cxn modelId="{BD895DDF-F92B-4262-82ED-67FE096DD1D0}" type="presOf" srcId="{D2274471-B2FE-4A2D-B5D3-4370E4B9FD97}" destId="{75616824-919D-4DC1-A382-72FA2D0CB2BD}" srcOrd="0" destOrd="0" presId="urn:microsoft.com/office/officeart/2008/layout/HorizontalMultiLevelHierarchy"/>
    <dgm:cxn modelId="{02C0C3ED-C007-4BA3-8243-8B8DE059A435}" type="presOf" srcId="{624BCDAE-904E-4C8F-9D88-216F80913549}" destId="{01CF6736-72DD-42E6-9CBA-694ABDD7F8E0}" srcOrd="0" destOrd="0" presId="urn:microsoft.com/office/officeart/2008/layout/HorizontalMultiLevelHierarchy"/>
    <dgm:cxn modelId="{FFBA10F9-F3BA-40EC-BBC6-D27CF6F35975}" srcId="{EF099E04-6BC4-4919-A7D1-302AFAFF724E}" destId="{D480A92A-D4F7-4F00-ADCB-4E5ACEB981AE}" srcOrd="3" destOrd="0" parTransId="{4310EE95-2CF1-4F82-97E7-2DF5653808AC}" sibTransId="{2C34F880-C643-448B-8512-375ED82C8709}"/>
    <dgm:cxn modelId="{DD6B9FFC-522B-48E3-B88B-914E462BF816}" type="presOf" srcId="{7FBA65FA-50F0-4CFA-9B46-4CEF841D1DC0}" destId="{6580A1B1-F5BA-4A4F-97A8-596CD60B003A}" srcOrd="0" destOrd="0" presId="urn:microsoft.com/office/officeart/2008/layout/HorizontalMultiLevelHierarchy"/>
    <dgm:cxn modelId="{AA7C2EDD-38C3-469D-8184-2936C39916AF}" type="presParOf" srcId="{31580785-CD34-436E-907E-79342CC38AE2}" destId="{89267582-7F1A-489D-9757-0EADAF2E7B41}" srcOrd="0" destOrd="0" presId="urn:microsoft.com/office/officeart/2008/layout/HorizontalMultiLevelHierarchy"/>
    <dgm:cxn modelId="{BF68D50F-6BC8-44DE-9CD5-7FFA0E1EF1FC}" type="presParOf" srcId="{89267582-7F1A-489D-9757-0EADAF2E7B41}" destId="{F99AA511-B1E2-443B-82FA-59D27AA8405D}" srcOrd="0" destOrd="0" presId="urn:microsoft.com/office/officeart/2008/layout/HorizontalMultiLevelHierarchy"/>
    <dgm:cxn modelId="{C6BA9396-792A-4F2D-99F2-F166B213DB7E}" type="presParOf" srcId="{89267582-7F1A-489D-9757-0EADAF2E7B41}" destId="{77B74513-57F5-4D02-BC7E-5B4BF5B2FD91}" srcOrd="1" destOrd="0" presId="urn:microsoft.com/office/officeart/2008/layout/HorizontalMultiLevelHierarchy"/>
    <dgm:cxn modelId="{26A961E2-0510-4F77-98EA-18B30D3F22D0}" type="presParOf" srcId="{77B74513-57F5-4D02-BC7E-5B4BF5B2FD91}" destId="{01CF6736-72DD-42E6-9CBA-694ABDD7F8E0}" srcOrd="0" destOrd="0" presId="urn:microsoft.com/office/officeart/2008/layout/HorizontalMultiLevelHierarchy"/>
    <dgm:cxn modelId="{842B9332-0A54-416E-A736-7DFBA65A8FDA}" type="presParOf" srcId="{01CF6736-72DD-42E6-9CBA-694ABDD7F8E0}" destId="{97C86AAB-8606-4344-9CE7-1EAFBD746971}" srcOrd="0" destOrd="0" presId="urn:microsoft.com/office/officeart/2008/layout/HorizontalMultiLevelHierarchy"/>
    <dgm:cxn modelId="{50DED268-7CE6-443D-A224-6BB1A56A6028}" type="presParOf" srcId="{77B74513-57F5-4D02-BC7E-5B4BF5B2FD91}" destId="{59E8B3FC-06D4-470D-9EC5-558E5159074B}" srcOrd="1" destOrd="0" presId="urn:microsoft.com/office/officeart/2008/layout/HorizontalMultiLevelHierarchy"/>
    <dgm:cxn modelId="{F2315AC9-7D0E-47B6-BF01-AFF9C299429F}" type="presParOf" srcId="{59E8B3FC-06D4-470D-9EC5-558E5159074B}" destId="{75616824-919D-4DC1-A382-72FA2D0CB2BD}" srcOrd="0" destOrd="0" presId="urn:microsoft.com/office/officeart/2008/layout/HorizontalMultiLevelHierarchy"/>
    <dgm:cxn modelId="{A8BFD71F-CDF0-41F0-915B-58D53E6F8812}" type="presParOf" srcId="{59E8B3FC-06D4-470D-9EC5-558E5159074B}" destId="{355FEFDC-001C-4B41-B8BD-ADE3B1DACC10}" srcOrd="1" destOrd="0" presId="urn:microsoft.com/office/officeart/2008/layout/HorizontalMultiLevelHierarchy"/>
    <dgm:cxn modelId="{313511A6-CAFC-4A28-86E7-B4B7D00074A5}" type="presParOf" srcId="{77B74513-57F5-4D02-BC7E-5B4BF5B2FD91}" destId="{2EBAA889-8AD0-4F63-BEE7-3FAC07D9FFAD}" srcOrd="2" destOrd="0" presId="urn:microsoft.com/office/officeart/2008/layout/HorizontalMultiLevelHierarchy"/>
    <dgm:cxn modelId="{B717B344-6C93-415D-9D61-A56B08917243}" type="presParOf" srcId="{2EBAA889-8AD0-4F63-BEE7-3FAC07D9FFAD}" destId="{E590B60C-BCA7-463B-9F44-C5F3585D0CA6}" srcOrd="0" destOrd="0" presId="urn:microsoft.com/office/officeart/2008/layout/HorizontalMultiLevelHierarchy"/>
    <dgm:cxn modelId="{1A2B38C2-9241-4E5F-843A-920CBE3F16F2}" type="presParOf" srcId="{77B74513-57F5-4D02-BC7E-5B4BF5B2FD91}" destId="{97267411-A037-4874-BBC5-B6174C1675C0}" srcOrd="3" destOrd="0" presId="urn:microsoft.com/office/officeart/2008/layout/HorizontalMultiLevelHierarchy"/>
    <dgm:cxn modelId="{1C3526B3-75D2-4FCB-A182-6BA3707BD13D}" type="presParOf" srcId="{97267411-A037-4874-BBC5-B6174C1675C0}" destId="{69750F6C-9255-4A52-BA38-3A8AF15760A3}" srcOrd="0" destOrd="0" presId="urn:microsoft.com/office/officeart/2008/layout/HorizontalMultiLevelHierarchy"/>
    <dgm:cxn modelId="{1D5BF9B0-2E06-4ADB-9786-B3F95928461F}" type="presParOf" srcId="{97267411-A037-4874-BBC5-B6174C1675C0}" destId="{C73D6AE7-07DD-425D-BC2F-0EA855A1B92B}" srcOrd="1" destOrd="0" presId="urn:microsoft.com/office/officeart/2008/layout/HorizontalMultiLevelHierarchy"/>
    <dgm:cxn modelId="{5AEFEDA8-AD36-4F18-BC65-95C082387B95}" type="presParOf" srcId="{77B74513-57F5-4D02-BC7E-5B4BF5B2FD91}" destId="{A09E9313-1C70-4F04-8E53-1E6F874CC761}" srcOrd="4" destOrd="0" presId="urn:microsoft.com/office/officeart/2008/layout/HorizontalMultiLevelHierarchy"/>
    <dgm:cxn modelId="{AA444A07-1D0F-4C87-A0B9-CE8228FF7391}" type="presParOf" srcId="{A09E9313-1C70-4F04-8E53-1E6F874CC761}" destId="{4E1617CE-02A6-4713-8429-4791D1542804}" srcOrd="0" destOrd="0" presId="urn:microsoft.com/office/officeart/2008/layout/HorizontalMultiLevelHierarchy"/>
    <dgm:cxn modelId="{B6185FAD-B571-4FEA-ACB5-75CEF5585773}" type="presParOf" srcId="{77B74513-57F5-4D02-BC7E-5B4BF5B2FD91}" destId="{E0CD74A9-35BE-47E6-BFC2-9C485CFD2DA5}" srcOrd="5" destOrd="0" presId="urn:microsoft.com/office/officeart/2008/layout/HorizontalMultiLevelHierarchy"/>
    <dgm:cxn modelId="{50343A55-6226-4983-B1B4-7DE5373FE631}" type="presParOf" srcId="{E0CD74A9-35BE-47E6-BFC2-9C485CFD2DA5}" destId="{17F6A778-FFF2-4575-BEEB-202831D3D646}" srcOrd="0" destOrd="0" presId="urn:microsoft.com/office/officeart/2008/layout/HorizontalMultiLevelHierarchy"/>
    <dgm:cxn modelId="{1D9CC9A6-935B-43B0-B415-F1EF52609D0D}" type="presParOf" srcId="{E0CD74A9-35BE-47E6-BFC2-9C485CFD2DA5}" destId="{6FDED80F-21F5-437E-A25B-3E7978079DDD}" srcOrd="1" destOrd="0" presId="urn:microsoft.com/office/officeart/2008/layout/HorizontalMultiLevelHierarchy"/>
    <dgm:cxn modelId="{6EE2648E-E9A9-4DAD-A98C-480B547101C9}" type="presParOf" srcId="{77B74513-57F5-4D02-BC7E-5B4BF5B2FD91}" destId="{1C8C2F68-A9AD-4A6E-BA24-AFD3B49B9432}" srcOrd="6" destOrd="0" presId="urn:microsoft.com/office/officeart/2008/layout/HorizontalMultiLevelHierarchy"/>
    <dgm:cxn modelId="{AAA753FC-EB00-4A2A-8536-D9BD384F039F}" type="presParOf" srcId="{1C8C2F68-A9AD-4A6E-BA24-AFD3B49B9432}" destId="{58650033-C621-40DA-8519-69D22AD1611C}" srcOrd="0" destOrd="0" presId="urn:microsoft.com/office/officeart/2008/layout/HorizontalMultiLevelHierarchy"/>
    <dgm:cxn modelId="{BC86A4FB-1D24-4718-BE9F-D0C2DE68C3B8}" type="presParOf" srcId="{77B74513-57F5-4D02-BC7E-5B4BF5B2FD91}" destId="{043440DA-2EBA-4CB9-B18B-D1343185E533}" srcOrd="7" destOrd="0" presId="urn:microsoft.com/office/officeart/2008/layout/HorizontalMultiLevelHierarchy"/>
    <dgm:cxn modelId="{921DFCCC-EE82-45A0-A990-A9E21736409F}" type="presParOf" srcId="{043440DA-2EBA-4CB9-B18B-D1343185E533}" destId="{F567B9C0-F599-4ED3-AE86-86C07838393E}" srcOrd="0" destOrd="0" presId="urn:microsoft.com/office/officeart/2008/layout/HorizontalMultiLevelHierarchy"/>
    <dgm:cxn modelId="{21071E8B-1513-4625-BFE2-FDCDEA4A5C0E}" type="presParOf" srcId="{043440DA-2EBA-4CB9-B18B-D1343185E533}" destId="{8A149963-5757-4568-AE4C-5DC1E0360A78}" srcOrd="1" destOrd="0" presId="urn:microsoft.com/office/officeart/2008/layout/HorizontalMultiLevelHierarchy"/>
    <dgm:cxn modelId="{35A76E43-93A4-4151-8348-94192D3F7AFF}" type="presParOf" srcId="{77B74513-57F5-4D02-BC7E-5B4BF5B2FD91}" destId="{5A944830-7B0C-45E3-A21D-2CC60A1D6BFA}" srcOrd="8" destOrd="0" presId="urn:microsoft.com/office/officeart/2008/layout/HorizontalMultiLevelHierarchy"/>
    <dgm:cxn modelId="{3CCD7D3F-70C2-41C5-B8BB-C0B27A8D8B43}" type="presParOf" srcId="{5A944830-7B0C-45E3-A21D-2CC60A1D6BFA}" destId="{DBBB0D49-A75A-4117-B85A-82E4416BFAC3}" srcOrd="0" destOrd="0" presId="urn:microsoft.com/office/officeart/2008/layout/HorizontalMultiLevelHierarchy"/>
    <dgm:cxn modelId="{5210C4F9-F361-4DB3-80B9-C87DAD55BE19}" type="presParOf" srcId="{77B74513-57F5-4D02-BC7E-5B4BF5B2FD91}" destId="{43862397-E80C-4DF8-B02D-39F159F07FC3}" srcOrd="9" destOrd="0" presId="urn:microsoft.com/office/officeart/2008/layout/HorizontalMultiLevelHierarchy"/>
    <dgm:cxn modelId="{A0AEC8A2-EE4F-432B-9602-41542B83598D}" type="presParOf" srcId="{43862397-E80C-4DF8-B02D-39F159F07FC3}" destId="{76491B03-FFC0-4104-A84F-17BA702C5943}" srcOrd="0" destOrd="0" presId="urn:microsoft.com/office/officeart/2008/layout/HorizontalMultiLevelHierarchy"/>
    <dgm:cxn modelId="{F111EE2C-DC9C-45CC-908A-025FC5CFB96D}" type="presParOf" srcId="{43862397-E80C-4DF8-B02D-39F159F07FC3}" destId="{5DDDFA55-393E-49D8-97F3-17D47BB62998}" srcOrd="1" destOrd="0" presId="urn:microsoft.com/office/officeart/2008/layout/HorizontalMultiLevelHierarchy"/>
    <dgm:cxn modelId="{8974C701-6082-44C9-9586-C2C069C498DF}" type="presParOf" srcId="{77B74513-57F5-4D02-BC7E-5B4BF5B2FD91}" destId="{A21D87BE-9088-4DDF-876F-4D8811C7D9AB}" srcOrd="10" destOrd="0" presId="urn:microsoft.com/office/officeart/2008/layout/HorizontalMultiLevelHierarchy"/>
    <dgm:cxn modelId="{BB9CEFE3-B25D-4AD4-808D-96161D68B5C2}" type="presParOf" srcId="{A21D87BE-9088-4DDF-876F-4D8811C7D9AB}" destId="{57EFB7E2-1584-4C34-9338-9CF0C968DDD0}" srcOrd="0" destOrd="0" presId="urn:microsoft.com/office/officeart/2008/layout/HorizontalMultiLevelHierarchy"/>
    <dgm:cxn modelId="{8DD70DC3-867E-4602-B69C-486289115A3A}" type="presParOf" srcId="{77B74513-57F5-4D02-BC7E-5B4BF5B2FD91}" destId="{DA4FA12B-4881-4BA2-9E11-AFA3E253DA49}" srcOrd="11" destOrd="0" presId="urn:microsoft.com/office/officeart/2008/layout/HorizontalMultiLevelHierarchy"/>
    <dgm:cxn modelId="{01507BA3-DD12-4989-8AA7-F03DCA118075}" type="presParOf" srcId="{DA4FA12B-4881-4BA2-9E11-AFA3E253DA49}" destId="{524F7776-3163-46B3-AD8E-08264A7A6174}" srcOrd="0" destOrd="0" presId="urn:microsoft.com/office/officeart/2008/layout/HorizontalMultiLevelHierarchy"/>
    <dgm:cxn modelId="{6E4B19B4-E1F6-4CE8-B618-B70D9807503F}" type="presParOf" srcId="{DA4FA12B-4881-4BA2-9E11-AFA3E253DA49}" destId="{15C03B53-2D0F-495A-9BEE-218551562CF5}" srcOrd="1" destOrd="0" presId="urn:microsoft.com/office/officeart/2008/layout/HorizontalMultiLevelHierarchy"/>
    <dgm:cxn modelId="{EECEABE0-09F8-41B8-8DDC-92D4D65BC425}" type="presParOf" srcId="{77B74513-57F5-4D02-BC7E-5B4BF5B2FD91}" destId="{6580A1B1-F5BA-4A4F-97A8-596CD60B003A}" srcOrd="12" destOrd="0" presId="urn:microsoft.com/office/officeart/2008/layout/HorizontalMultiLevelHierarchy"/>
    <dgm:cxn modelId="{52DC96AB-BD5D-4B76-ADAC-1E914DAB5FB7}" type="presParOf" srcId="{6580A1B1-F5BA-4A4F-97A8-596CD60B003A}" destId="{DB5E041F-FEFF-4A97-A26A-50CD85140525}" srcOrd="0" destOrd="0" presId="urn:microsoft.com/office/officeart/2008/layout/HorizontalMultiLevelHierarchy"/>
    <dgm:cxn modelId="{AF12AF69-3146-4D37-BF83-EF6A1B268F93}" type="presParOf" srcId="{77B74513-57F5-4D02-BC7E-5B4BF5B2FD91}" destId="{9111E6F0-1CBA-437A-8D5B-8BA75E4BA473}" srcOrd="13" destOrd="0" presId="urn:microsoft.com/office/officeart/2008/layout/HorizontalMultiLevelHierarchy"/>
    <dgm:cxn modelId="{92BC3680-CE9E-4551-93EA-BA31BB45CB35}" type="presParOf" srcId="{9111E6F0-1CBA-437A-8D5B-8BA75E4BA473}" destId="{9AAE60BE-9E81-4601-9C9B-F1BF5BE0DFFC}" srcOrd="0" destOrd="0" presId="urn:microsoft.com/office/officeart/2008/layout/HorizontalMultiLevelHierarchy"/>
    <dgm:cxn modelId="{71989DB9-7631-4FFE-B31C-D1CCFD183AD1}" type="presParOf" srcId="{9111E6F0-1CBA-437A-8D5B-8BA75E4BA473}" destId="{3CF62DAF-8005-4757-B3FA-59250864BC8D}"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0A1B1-F5BA-4A4F-97A8-596CD60B003A}">
      <dsp:nvSpPr>
        <dsp:cNvPr id="0" name=""/>
        <dsp:cNvSpPr/>
      </dsp:nvSpPr>
      <dsp:spPr>
        <a:xfrm>
          <a:off x="1497788" y="2743484"/>
          <a:ext cx="423427" cy="2420508"/>
        </a:xfrm>
        <a:custGeom>
          <a:avLst/>
          <a:gdLst/>
          <a:ahLst/>
          <a:cxnLst/>
          <a:rect l="0" t="0" r="0" b="0"/>
          <a:pathLst>
            <a:path>
              <a:moveTo>
                <a:pt x="0" y="0"/>
              </a:moveTo>
              <a:lnTo>
                <a:pt x="211713" y="0"/>
              </a:lnTo>
              <a:lnTo>
                <a:pt x="211713" y="2420508"/>
              </a:lnTo>
              <a:lnTo>
                <a:pt x="423427" y="2420508"/>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GB" sz="800" kern="1200" dirty="0"/>
        </a:p>
      </dsp:txBody>
      <dsp:txXfrm>
        <a:off x="1648070" y="3892306"/>
        <a:ext cx="122863" cy="122863"/>
      </dsp:txXfrm>
    </dsp:sp>
    <dsp:sp modelId="{A21D87BE-9088-4DDF-876F-4D8811C7D9AB}">
      <dsp:nvSpPr>
        <dsp:cNvPr id="0" name=""/>
        <dsp:cNvSpPr/>
      </dsp:nvSpPr>
      <dsp:spPr>
        <a:xfrm>
          <a:off x="1497788" y="2743484"/>
          <a:ext cx="423427" cy="1613672"/>
        </a:xfrm>
        <a:custGeom>
          <a:avLst/>
          <a:gdLst/>
          <a:ahLst/>
          <a:cxnLst/>
          <a:rect l="0" t="0" r="0" b="0"/>
          <a:pathLst>
            <a:path>
              <a:moveTo>
                <a:pt x="0" y="0"/>
              </a:moveTo>
              <a:lnTo>
                <a:pt x="211713" y="0"/>
              </a:lnTo>
              <a:lnTo>
                <a:pt x="211713" y="1613672"/>
              </a:lnTo>
              <a:lnTo>
                <a:pt x="423427" y="1613672"/>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1667794" y="3508612"/>
        <a:ext cx="83415" cy="83415"/>
      </dsp:txXfrm>
    </dsp:sp>
    <dsp:sp modelId="{5A944830-7B0C-45E3-A21D-2CC60A1D6BFA}">
      <dsp:nvSpPr>
        <dsp:cNvPr id="0" name=""/>
        <dsp:cNvSpPr/>
      </dsp:nvSpPr>
      <dsp:spPr>
        <a:xfrm>
          <a:off x="1497788" y="2743484"/>
          <a:ext cx="423427" cy="806836"/>
        </a:xfrm>
        <a:custGeom>
          <a:avLst/>
          <a:gdLst/>
          <a:ahLst/>
          <a:cxnLst/>
          <a:rect l="0" t="0" r="0" b="0"/>
          <a:pathLst>
            <a:path>
              <a:moveTo>
                <a:pt x="0" y="0"/>
              </a:moveTo>
              <a:lnTo>
                <a:pt x="211713" y="0"/>
              </a:lnTo>
              <a:lnTo>
                <a:pt x="211713" y="806836"/>
              </a:lnTo>
              <a:lnTo>
                <a:pt x="423427" y="806836"/>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1686722" y="3124122"/>
        <a:ext cx="45559" cy="45559"/>
      </dsp:txXfrm>
    </dsp:sp>
    <dsp:sp modelId="{1C8C2F68-A9AD-4A6E-BA24-AFD3B49B9432}">
      <dsp:nvSpPr>
        <dsp:cNvPr id="0" name=""/>
        <dsp:cNvSpPr/>
      </dsp:nvSpPr>
      <dsp:spPr>
        <a:xfrm>
          <a:off x="1497788" y="2697764"/>
          <a:ext cx="371748" cy="91440"/>
        </a:xfrm>
        <a:custGeom>
          <a:avLst/>
          <a:gdLst/>
          <a:ahLst/>
          <a:cxnLst/>
          <a:rect l="0" t="0" r="0" b="0"/>
          <a:pathLst>
            <a:path>
              <a:moveTo>
                <a:pt x="0" y="45720"/>
              </a:moveTo>
              <a:lnTo>
                <a:pt x="185874" y="45720"/>
              </a:lnTo>
              <a:lnTo>
                <a:pt x="185874" y="63625"/>
              </a:lnTo>
              <a:lnTo>
                <a:pt x="371748" y="63625"/>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1674358" y="2734179"/>
        <a:ext cx="18608" cy="18608"/>
      </dsp:txXfrm>
    </dsp:sp>
    <dsp:sp modelId="{A09E9313-1C70-4F04-8E53-1E6F874CC761}">
      <dsp:nvSpPr>
        <dsp:cNvPr id="0" name=""/>
        <dsp:cNvSpPr/>
      </dsp:nvSpPr>
      <dsp:spPr>
        <a:xfrm>
          <a:off x="1497788" y="1936647"/>
          <a:ext cx="423427" cy="806836"/>
        </a:xfrm>
        <a:custGeom>
          <a:avLst/>
          <a:gdLst/>
          <a:ahLst/>
          <a:cxnLst/>
          <a:rect l="0" t="0" r="0" b="0"/>
          <a:pathLst>
            <a:path>
              <a:moveTo>
                <a:pt x="0" y="806836"/>
              </a:moveTo>
              <a:lnTo>
                <a:pt x="211713" y="806836"/>
              </a:lnTo>
              <a:lnTo>
                <a:pt x="211713" y="0"/>
              </a:lnTo>
              <a:lnTo>
                <a:pt x="423427" y="0"/>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1686722" y="2317286"/>
        <a:ext cx="45559" cy="45559"/>
      </dsp:txXfrm>
    </dsp:sp>
    <dsp:sp modelId="{2EBAA889-8AD0-4F63-BEE7-3FAC07D9FFAD}">
      <dsp:nvSpPr>
        <dsp:cNvPr id="0" name=""/>
        <dsp:cNvSpPr/>
      </dsp:nvSpPr>
      <dsp:spPr>
        <a:xfrm>
          <a:off x="1497788" y="1129811"/>
          <a:ext cx="423427" cy="1613672"/>
        </a:xfrm>
        <a:custGeom>
          <a:avLst/>
          <a:gdLst/>
          <a:ahLst/>
          <a:cxnLst/>
          <a:rect l="0" t="0" r="0" b="0"/>
          <a:pathLst>
            <a:path>
              <a:moveTo>
                <a:pt x="0" y="1613672"/>
              </a:moveTo>
              <a:lnTo>
                <a:pt x="211713" y="1613672"/>
              </a:lnTo>
              <a:lnTo>
                <a:pt x="211713" y="0"/>
              </a:lnTo>
              <a:lnTo>
                <a:pt x="423427" y="0"/>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1667794" y="1894940"/>
        <a:ext cx="83415" cy="83415"/>
      </dsp:txXfrm>
    </dsp:sp>
    <dsp:sp modelId="{01CF6736-72DD-42E6-9CBA-694ABDD7F8E0}">
      <dsp:nvSpPr>
        <dsp:cNvPr id="0" name=""/>
        <dsp:cNvSpPr/>
      </dsp:nvSpPr>
      <dsp:spPr>
        <a:xfrm>
          <a:off x="1497788" y="322975"/>
          <a:ext cx="423427" cy="2420508"/>
        </a:xfrm>
        <a:custGeom>
          <a:avLst/>
          <a:gdLst/>
          <a:ahLst/>
          <a:cxnLst/>
          <a:rect l="0" t="0" r="0" b="0"/>
          <a:pathLst>
            <a:path>
              <a:moveTo>
                <a:pt x="0" y="2420508"/>
              </a:moveTo>
              <a:lnTo>
                <a:pt x="211713" y="2420508"/>
              </a:lnTo>
              <a:lnTo>
                <a:pt x="211713" y="0"/>
              </a:lnTo>
              <a:lnTo>
                <a:pt x="423427" y="0"/>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GB" sz="800" kern="1200" dirty="0"/>
        </a:p>
      </dsp:txBody>
      <dsp:txXfrm>
        <a:off x="1648070" y="1471798"/>
        <a:ext cx="122863" cy="122863"/>
      </dsp:txXfrm>
    </dsp:sp>
    <dsp:sp modelId="{F99AA511-B1E2-443B-82FA-59D27AA8405D}">
      <dsp:nvSpPr>
        <dsp:cNvPr id="0" name=""/>
        <dsp:cNvSpPr/>
      </dsp:nvSpPr>
      <dsp:spPr>
        <a:xfrm rot="16200000">
          <a:off x="-523548" y="2420749"/>
          <a:ext cx="3397204" cy="645468"/>
        </a:xfrm>
        <a:prstGeom prst="rect">
          <a:avLst/>
        </a:prstGeom>
        <a:gradFill rotWithShape="0">
          <a:gsLst>
            <a:gs pos="0">
              <a:schemeClr val="accent3">
                <a:hueOff val="0"/>
                <a:satOff val="0"/>
                <a:lumOff val="0"/>
                <a:alphaOff val="0"/>
                <a:tint val="60000"/>
                <a:lumMod val="104000"/>
              </a:schemeClr>
            </a:gs>
            <a:gs pos="100000">
              <a:schemeClr val="accent3">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GB" sz="4200" kern="1200" dirty="0"/>
            <a:t>Enrichment </a:t>
          </a:r>
        </a:p>
      </dsp:txBody>
      <dsp:txXfrm>
        <a:off x="-523548" y="2420749"/>
        <a:ext cx="3397204" cy="645468"/>
      </dsp:txXfrm>
    </dsp:sp>
    <dsp:sp modelId="{75616824-919D-4DC1-A382-72FA2D0CB2BD}">
      <dsp:nvSpPr>
        <dsp:cNvPr id="0" name=""/>
        <dsp:cNvSpPr/>
      </dsp:nvSpPr>
      <dsp:spPr>
        <a:xfrm>
          <a:off x="1921216" y="241"/>
          <a:ext cx="2117138" cy="645468"/>
        </a:xfrm>
        <a:prstGeom prst="rect">
          <a:avLst/>
        </a:prstGeom>
        <a:gradFill rotWithShape="0">
          <a:gsLst>
            <a:gs pos="0">
              <a:schemeClr val="accent5">
                <a:hueOff val="0"/>
                <a:satOff val="0"/>
                <a:lumOff val="0"/>
                <a:alphaOff val="0"/>
                <a:tint val="60000"/>
                <a:lumMod val="104000"/>
              </a:schemeClr>
            </a:gs>
            <a:gs pos="100000">
              <a:schemeClr val="accent5">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t>Volunteering</a:t>
          </a:r>
        </a:p>
      </dsp:txBody>
      <dsp:txXfrm>
        <a:off x="1921216" y="241"/>
        <a:ext cx="2117138" cy="645468"/>
      </dsp:txXfrm>
    </dsp:sp>
    <dsp:sp modelId="{69750F6C-9255-4A52-BA38-3A8AF15760A3}">
      <dsp:nvSpPr>
        <dsp:cNvPr id="0" name=""/>
        <dsp:cNvSpPr/>
      </dsp:nvSpPr>
      <dsp:spPr>
        <a:xfrm>
          <a:off x="1921216" y="807077"/>
          <a:ext cx="2117138" cy="645468"/>
        </a:xfrm>
        <a:prstGeom prst="rect">
          <a:avLst/>
        </a:prstGeom>
        <a:gradFill rotWithShape="0">
          <a:gsLst>
            <a:gs pos="0">
              <a:schemeClr val="accent5">
                <a:hueOff val="0"/>
                <a:satOff val="0"/>
                <a:lumOff val="0"/>
                <a:alphaOff val="0"/>
                <a:tint val="60000"/>
                <a:lumMod val="104000"/>
              </a:schemeClr>
            </a:gs>
            <a:gs pos="100000">
              <a:schemeClr val="accent5">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t>Student Ambassador programme</a:t>
          </a:r>
        </a:p>
      </dsp:txBody>
      <dsp:txXfrm>
        <a:off x="1921216" y="807077"/>
        <a:ext cx="2117138" cy="645468"/>
      </dsp:txXfrm>
    </dsp:sp>
    <dsp:sp modelId="{17F6A778-FFF2-4575-BEEB-202831D3D646}">
      <dsp:nvSpPr>
        <dsp:cNvPr id="0" name=""/>
        <dsp:cNvSpPr/>
      </dsp:nvSpPr>
      <dsp:spPr>
        <a:xfrm>
          <a:off x="1921216" y="1613913"/>
          <a:ext cx="2117138" cy="645468"/>
        </a:xfrm>
        <a:prstGeom prst="rect">
          <a:avLst/>
        </a:prstGeom>
        <a:gradFill rotWithShape="0">
          <a:gsLst>
            <a:gs pos="0">
              <a:schemeClr val="accent5">
                <a:hueOff val="0"/>
                <a:satOff val="0"/>
                <a:lumOff val="0"/>
                <a:alphaOff val="0"/>
                <a:tint val="60000"/>
                <a:lumMod val="104000"/>
              </a:schemeClr>
            </a:gs>
            <a:gs pos="100000">
              <a:schemeClr val="accent5">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t>Leadership </a:t>
          </a:r>
        </a:p>
      </dsp:txBody>
      <dsp:txXfrm>
        <a:off x="1921216" y="1613913"/>
        <a:ext cx="2117138" cy="645468"/>
      </dsp:txXfrm>
    </dsp:sp>
    <dsp:sp modelId="{F567B9C0-F599-4ED3-AE86-86C07838393E}">
      <dsp:nvSpPr>
        <dsp:cNvPr id="0" name=""/>
        <dsp:cNvSpPr/>
      </dsp:nvSpPr>
      <dsp:spPr>
        <a:xfrm>
          <a:off x="1869536" y="2438654"/>
          <a:ext cx="2117138" cy="645468"/>
        </a:xfrm>
        <a:prstGeom prst="rect">
          <a:avLst/>
        </a:prstGeom>
        <a:gradFill rotWithShape="0">
          <a:gsLst>
            <a:gs pos="0">
              <a:schemeClr val="accent5">
                <a:hueOff val="0"/>
                <a:satOff val="0"/>
                <a:lumOff val="0"/>
                <a:alphaOff val="0"/>
                <a:tint val="60000"/>
                <a:lumMod val="104000"/>
              </a:schemeClr>
            </a:gs>
            <a:gs pos="100000">
              <a:schemeClr val="accent5">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t>Study Skills </a:t>
          </a:r>
        </a:p>
      </dsp:txBody>
      <dsp:txXfrm>
        <a:off x="1869536" y="2438654"/>
        <a:ext cx="2117138" cy="645468"/>
      </dsp:txXfrm>
    </dsp:sp>
    <dsp:sp modelId="{76491B03-FFC0-4104-A84F-17BA702C5943}">
      <dsp:nvSpPr>
        <dsp:cNvPr id="0" name=""/>
        <dsp:cNvSpPr/>
      </dsp:nvSpPr>
      <dsp:spPr>
        <a:xfrm>
          <a:off x="1921216" y="3227585"/>
          <a:ext cx="2117138" cy="645468"/>
        </a:xfrm>
        <a:prstGeom prst="rect">
          <a:avLst/>
        </a:prstGeom>
        <a:gradFill rotWithShape="0">
          <a:gsLst>
            <a:gs pos="0">
              <a:schemeClr val="accent5">
                <a:hueOff val="0"/>
                <a:satOff val="0"/>
                <a:lumOff val="0"/>
                <a:alphaOff val="0"/>
                <a:tint val="60000"/>
                <a:lumMod val="104000"/>
              </a:schemeClr>
            </a:gs>
            <a:gs pos="100000">
              <a:schemeClr val="accent5">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t>Get</a:t>
          </a:r>
          <a:r>
            <a:rPr lang="en-GB" sz="1900" kern="1200" baseline="0" dirty="0"/>
            <a:t> Active</a:t>
          </a:r>
          <a:endParaRPr lang="en-GB" sz="1900" kern="1200" dirty="0"/>
        </a:p>
      </dsp:txBody>
      <dsp:txXfrm>
        <a:off x="1921216" y="3227585"/>
        <a:ext cx="2117138" cy="645468"/>
      </dsp:txXfrm>
    </dsp:sp>
    <dsp:sp modelId="{524F7776-3163-46B3-AD8E-08264A7A6174}">
      <dsp:nvSpPr>
        <dsp:cNvPr id="0" name=""/>
        <dsp:cNvSpPr/>
      </dsp:nvSpPr>
      <dsp:spPr>
        <a:xfrm>
          <a:off x="1921216" y="4034421"/>
          <a:ext cx="2117138" cy="645468"/>
        </a:xfrm>
        <a:prstGeom prst="rect">
          <a:avLst/>
        </a:prstGeom>
        <a:gradFill rotWithShape="0">
          <a:gsLst>
            <a:gs pos="0">
              <a:schemeClr val="accent5">
                <a:hueOff val="0"/>
                <a:satOff val="0"/>
                <a:lumOff val="0"/>
                <a:alphaOff val="0"/>
                <a:tint val="60000"/>
                <a:lumMod val="104000"/>
              </a:schemeClr>
            </a:gs>
            <a:gs pos="100000">
              <a:schemeClr val="accent5">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t>Work Experience</a:t>
          </a:r>
        </a:p>
      </dsp:txBody>
      <dsp:txXfrm>
        <a:off x="1921216" y="4034421"/>
        <a:ext cx="2117138" cy="645468"/>
      </dsp:txXfrm>
    </dsp:sp>
    <dsp:sp modelId="{9AAE60BE-9E81-4601-9C9B-F1BF5BE0DFFC}">
      <dsp:nvSpPr>
        <dsp:cNvPr id="0" name=""/>
        <dsp:cNvSpPr/>
      </dsp:nvSpPr>
      <dsp:spPr>
        <a:xfrm>
          <a:off x="1921216" y="4841257"/>
          <a:ext cx="2117138" cy="645468"/>
        </a:xfrm>
        <a:prstGeom prst="rect">
          <a:avLst/>
        </a:prstGeom>
        <a:gradFill rotWithShape="0">
          <a:gsLst>
            <a:gs pos="0">
              <a:schemeClr val="accent5">
                <a:hueOff val="0"/>
                <a:satOff val="0"/>
                <a:lumOff val="0"/>
                <a:alphaOff val="0"/>
                <a:tint val="60000"/>
                <a:lumMod val="104000"/>
              </a:schemeClr>
            </a:gs>
            <a:gs pos="100000">
              <a:schemeClr val="accent5">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t>Duke of Edinburgh, Ten Tors</a:t>
          </a:r>
        </a:p>
      </dsp:txBody>
      <dsp:txXfrm>
        <a:off x="1921216" y="4841257"/>
        <a:ext cx="2117138" cy="64546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567DDAF5-6994-448A-9157-67C66E4FDE99}" type="datetimeFigureOut">
              <a:rPr lang="en-GB" smtClean="0"/>
              <a:t>15/09/2021</a:t>
            </a:fld>
            <a:endParaRPr lang="en-GB" dirty="0"/>
          </a:p>
        </p:txBody>
      </p:sp>
      <p:sp>
        <p:nvSpPr>
          <p:cNvPr id="4" name="Footer Placeholder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17D36785-1694-447D-B593-CD0C6F83D23F}" type="slidenum">
              <a:rPr lang="en-GB" smtClean="0"/>
              <a:t>‹#›</a:t>
            </a:fld>
            <a:endParaRPr lang="en-GB" dirty="0"/>
          </a:p>
        </p:txBody>
      </p:sp>
    </p:spTree>
    <p:extLst>
      <p:ext uri="{BB962C8B-B14F-4D97-AF65-F5344CB8AC3E}">
        <p14:creationId xmlns:p14="http://schemas.microsoft.com/office/powerpoint/2010/main" val="2790756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DF4AF425-468C-4779-A3EC-10E19CF7C3B1}" type="datetimeFigureOut">
              <a:rPr lang="en-GB" smtClean="0"/>
              <a:t>15/09/2021</a:t>
            </a:fld>
            <a:endParaRPr lang="en-GB" dirty="0"/>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E1DFC4DF-AB07-4E5A-9775-4D634A850307}" type="slidenum">
              <a:rPr lang="en-GB" smtClean="0"/>
              <a:t>‹#›</a:t>
            </a:fld>
            <a:endParaRPr lang="en-GB" dirty="0"/>
          </a:p>
        </p:txBody>
      </p:sp>
    </p:spTree>
    <p:extLst>
      <p:ext uri="{BB962C8B-B14F-4D97-AF65-F5344CB8AC3E}">
        <p14:creationId xmlns:p14="http://schemas.microsoft.com/office/powerpoint/2010/main" val="2801142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A9B380-4D10-4056-8780-17B192172A44}" type="slidenum">
              <a:rPr lang="en-GB" smtClean="0"/>
              <a:pPr/>
              <a:t>1</a:t>
            </a:fld>
            <a:endParaRPr lang="en-GB" dirty="0"/>
          </a:p>
        </p:txBody>
      </p:sp>
    </p:spTree>
    <p:extLst>
      <p:ext uri="{BB962C8B-B14F-4D97-AF65-F5344CB8AC3E}">
        <p14:creationId xmlns:p14="http://schemas.microsoft.com/office/powerpoint/2010/main" val="2373456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DFC4DF-AB07-4E5A-9775-4D634A850307}" type="slidenum">
              <a:rPr lang="en-GB" smtClean="0"/>
              <a:t>12</a:t>
            </a:fld>
            <a:endParaRPr lang="en-GB" dirty="0"/>
          </a:p>
        </p:txBody>
      </p:sp>
    </p:spTree>
    <p:extLst>
      <p:ext uri="{BB962C8B-B14F-4D97-AF65-F5344CB8AC3E}">
        <p14:creationId xmlns:p14="http://schemas.microsoft.com/office/powerpoint/2010/main" val="1121846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031"/>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9D70D659-63A8-4A09-9764-EA33994CD661}" type="slidenum">
              <a:rPr lang="en-GB" sz="1200" smtClean="0"/>
              <a:pPr/>
              <a:t>13</a:t>
            </a:fld>
            <a:endParaRPr lang="en-GB" sz="1200" dirty="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475289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DFC4DF-AB07-4E5A-9775-4D634A850307}" type="slidenum">
              <a:rPr lang="en-GB" smtClean="0"/>
              <a:t>14</a:t>
            </a:fld>
            <a:endParaRPr lang="en-GB" dirty="0"/>
          </a:p>
        </p:txBody>
      </p:sp>
    </p:spTree>
    <p:extLst>
      <p:ext uri="{BB962C8B-B14F-4D97-AF65-F5344CB8AC3E}">
        <p14:creationId xmlns:p14="http://schemas.microsoft.com/office/powerpoint/2010/main" val="420821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DFC4DF-AB07-4E5A-9775-4D634A850307}" type="slidenum">
              <a:rPr lang="en-GB" smtClean="0"/>
              <a:t>15</a:t>
            </a:fld>
            <a:endParaRPr lang="en-GB" dirty="0"/>
          </a:p>
        </p:txBody>
      </p:sp>
    </p:spTree>
    <p:extLst>
      <p:ext uri="{BB962C8B-B14F-4D97-AF65-F5344CB8AC3E}">
        <p14:creationId xmlns:p14="http://schemas.microsoft.com/office/powerpoint/2010/main" val="2149837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DFC4DF-AB07-4E5A-9775-4D634A850307}" type="slidenum">
              <a:rPr lang="en-GB" smtClean="0"/>
              <a:t>16</a:t>
            </a:fld>
            <a:endParaRPr lang="en-GB" dirty="0"/>
          </a:p>
        </p:txBody>
      </p:sp>
    </p:spTree>
    <p:extLst>
      <p:ext uri="{BB962C8B-B14F-4D97-AF65-F5344CB8AC3E}">
        <p14:creationId xmlns:p14="http://schemas.microsoft.com/office/powerpoint/2010/main" val="3181350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DFC4DF-AB07-4E5A-9775-4D634A850307}" type="slidenum">
              <a:rPr lang="en-GB" smtClean="0"/>
              <a:t>3</a:t>
            </a:fld>
            <a:endParaRPr lang="en-GB" dirty="0"/>
          </a:p>
        </p:txBody>
      </p:sp>
    </p:spTree>
    <p:extLst>
      <p:ext uri="{BB962C8B-B14F-4D97-AF65-F5344CB8AC3E}">
        <p14:creationId xmlns:p14="http://schemas.microsoft.com/office/powerpoint/2010/main" val="734879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031"/>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9D70D659-63A8-4A09-9764-EA33994CD661}" type="slidenum">
              <a:rPr lang="en-GB" sz="1200" smtClean="0"/>
              <a:pPr/>
              <a:t>4</a:t>
            </a:fld>
            <a:endParaRPr lang="en-GB" sz="1200" dirty="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1944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031"/>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9D70D659-63A8-4A09-9764-EA33994CD661}" type="slidenum">
              <a:rPr lang="en-GB" sz="1200" smtClean="0"/>
              <a:pPr/>
              <a:t>5</a:t>
            </a:fld>
            <a:endParaRPr lang="en-GB" sz="1200" dirty="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50247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DFC4DF-AB07-4E5A-9775-4D634A850307}" type="slidenum">
              <a:rPr lang="en-GB" smtClean="0"/>
              <a:t>6</a:t>
            </a:fld>
            <a:endParaRPr lang="en-GB" dirty="0"/>
          </a:p>
        </p:txBody>
      </p:sp>
    </p:spTree>
    <p:extLst>
      <p:ext uri="{BB962C8B-B14F-4D97-AF65-F5344CB8AC3E}">
        <p14:creationId xmlns:p14="http://schemas.microsoft.com/office/powerpoint/2010/main" val="1364531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031"/>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9D70D659-63A8-4A09-9764-EA33994CD661}" type="slidenum">
              <a:rPr lang="en-GB" sz="1200" smtClean="0"/>
              <a:pPr/>
              <a:t>7</a:t>
            </a:fld>
            <a:endParaRPr lang="en-GB" sz="1200" dirty="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4250888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DFC4DF-AB07-4E5A-9775-4D634A850307}" type="slidenum">
              <a:rPr lang="en-GB" smtClean="0"/>
              <a:t>9</a:t>
            </a:fld>
            <a:endParaRPr lang="en-GB" dirty="0"/>
          </a:p>
        </p:txBody>
      </p:sp>
    </p:spTree>
    <p:extLst>
      <p:ext uri="{BB962C8B-B14F-4D97-AF65-F5344CB8AC3E}">
        <p14:creationId xmlns:p14="http://schemas.microsoft.com/office/powerpoint/2010/main" val="1428187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031"/>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9D70D659-63A8-4A09-9764-EA33994CD661}" type="slidenum">
              <a:rPr lang="en-GB" sz="1200" smtClean="0"/>
              <a:pPr/>
              <a:t>10</a:t>
            </a:fld>
            <a:endParaRPr lang="en-GB" sz="1200" dirty="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27693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031"/>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9D70D659-63A8-4A09-9764-EA33994CD661}" type="slidenum">
              <a:rPr lang="en-GB" sz="1200" smtClean="0"/>
              <a:pPr/>
              <a:t>11</a:t>
            </a:fld>
            <a:endParaRPr lang="en-GB" sz="1200" dirty="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427933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76F27301-87E1-4633-AA02-67B6662F3DEB}" type="datetimeFigureOut">
              <a:rPr lang="en-GB" smtClean="0"/>
              <a:t>15/09/2021</a:t>
            </a:fld>
            <a:endParaRPr lang="en-GB" dirty="0"/>
          </a:p>
        </p:txBody>
      </p:sp>
      <p:sp>
        <p:nvSpPr>
          <p:cNvPr id="5" name="Footer Placeholder 4"/>
          <p:cNvSpPr>
            <a:spLocks noGrp="1"/>
          </p:cNvSpPr>
          <p:nvPr>
            <p:ph type="ftr" sz="quarter" idx="11"/>
          </p:nvPr>
        </p:nvSpPr>
        <p:spPr>
          <a:xfrm>
            <a:off x="3623733" y="6117336"/>
            <a:ext cx="3609438" cy="365125"/>
          </a:xfrm>
        </p:spPr>
        <p:txBody>
          <a:bodyPr/>
          <a:lstStyle/>
          <a:p>
            <a:endParaRPr lang="en-GB" dirty="0"/>
          </a:p>
        </p:txBody>
      </p:sp>
      <p:sp>
        <p:nvSpPr>
          <p:cNvPr id="6" name="Slide Number Placeholder 5"/>
          <p:cNvSpPr>
            <a:spLocks noGrp="1"/>
          </p:cNvSpPr>
          <p:nvPr>
            <p:ph type="sldNum" sz="quarter" idx="12"/>
          </p:nvPr>
        </p:nvSpPr>
        <p:spPr>
          <a:xfrm>
            <a:off x="8275320" y="6117336"/>
            <a:ext cx="411480" cy="365125"/>
          </a:xfrm>
        </p:spPr>
        <p:txBody>
          <a:bodyPr/>
          <a:lstStyle/>
          <a:p>
            <a:fld id="{23B86579-B248-4F26-BA82-EAE19279C421}" type="slidenum">
              <a:rPr lang="en-GB" smtClean="0"/>
              <a:t>‹#›</a:t>
            </a:fld>
            <a:endParaRPr lang="en-GB"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1874820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F27301-87E1-4633-AA02-67B6662F3DEB}" type="datetimeFigureOut">
              <a:rPr lang="en-GB" smtClean="0"/>
              <a:t>15/09/2021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3B86579-B248-4F26-BA82-EAE19279C421}" type="slidenum">
              <a:rPr lang="en-GB" smtClean="0"/>
              <a:t>‹#›</a:t>
            </a:fld>
            <a:endParaRPr lang="en-GB" dirty="0"/>
          </a:p>
        </p:txBody>
      </p:sp>
    </p:spTree>
    <p:extLst>
      <p:ext uri="{BB962C8B-B14F-4D97-AF65-F5344CB8AC3E}">
        <p14:creationId xmlns:p14="http://schemas.microsoft.com/office/powerpoint/2010/main" val="237729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F27301-87E1-4633-AA02-67B6662F3DEB}" type="datetimeFigureOut">
              <a:rPr lang="en-GB" smtClean="0"/>
              <a:t>15/09/2021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3B86579-B248-4F26-BA82-EAE19279C421}" type="slidenum">
              <a:rPr lang="en-GB" smtClean="0"/>
              <a:t>‹#›</a:t>
            </a:fld>
            <a:endParaRPr lang="en-GB" dirty="0"/>
          </a:p>
        </p:txBody>
      </p:sp>
    </p:spTree>
    <p:extLst>
      <p:ext uri="{BB962C8B-B14F-4D97-AF65-F5344CB8AC3E}">
        <p14:creationId xmlns:p14="http://schemas.microsoft.com/office/powerpoint/2010/main" val="3372793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F27301-87E1-4633-AA02-67B6662F3DEB}" type="datetimeFigureOut">
              <a:rPr lang="en-GB" smtClean="0"/>
              <a:t>15/09/2021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3B86579-B248-4F26-BA82-EAE19279C421}" type="slidenum">
              <a:rPr lang="en-GB" smtClean="0"/>
              <a:t>‹#›</a:t>
            </a:fld>
            <a:endParaRPr lang="en-GB" dirty="0"/>
          </a:p>
        </p:txBody>
      </p:sp>
    </p:spTree>
    <p:extLst>
      <p:ext uri="{BB962C8B-B14F-4D97-AF65-F5344CB8AC3E}">
        <p14:creationId xmlns:p14="http://schemas.microsoft.com/office/powerpoint/2010/main" val="876920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F27301-87E1-4633-AA02-67B6662F3DEB}" type="datetimeFigureOut">
              <a:rPr lang="en-GB" smtClean="0"/>
              <a:t>15/09/2021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3B86579-B248-4F26-BA82-EAE19279C421}" type="slidenum">
              <a:rPr lang="en-GB" smtClean="0"/>
              <a:t>‹#›</a:t>
            </a:fld>
            <a:endParaRPr lang="en-GB" dirty="0"/>
          </a:p>
        </p:txBody>
      </p:sp>
    </p:spTree>
    <p:extLst>
      <p:ext uri="{BB962C8B-B14F-4D97-AF65-F5344CB8AC3E}">
        <p14:creationId xmlns:p14="http://schemas.microsoft.com/office/powerpoint/2010/main" val="1502016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F27301-87E1-4633-AA02-67B6662F3DEB}" type="datetimeFigureOut">
              <a:rPr lang="en-GB" smtClean="0"/>
              <a:t>15/09/2021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3B86579-B248-4F26-BA82-EAE19279C421}" type="slidenum">
              <a:rPr lang="en-GB" smtClean="0"/>
              <a:t>‹#›</a:t>
            </a:fld>
            <a:endParaRPr lang="en-GB" dirty="0"/>
          </a:p>
        </p:txBody>
      </p:sp>
    </p:spTree>
    <p:extLst>
      <p:ext uri="{BB962C8B-B14F-4D97-AF65-F5344CB8AC3E}">
        <p14:creationId xmlns:p14="http://schemas.microsoft.com/office/powerpoint/2010/main" val="417305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F27301-87E1-4633-AA02-67B6662F3DEB}" type="datetimeFigureOut">
              <a:rPr lang="en-GB" smtClean="0"/>
              <a:t>15/09/2021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3B86579-B248-4F26-BA82-EAE19279C421}" type="slidenum">
              <a:rPr lang="en-GB" smtClean="0"/>
              <a:t>‹#›</a:t>
            </a:fld>
            <a:endParaRPr lang="en-GB" dirty="0"/>
          </a:p>
        </p:txBody>
      </p:sp>
    </p:spTree>
    <p:extLst>
      <p:ext uri="{BB962C8B-B14F-4D97-AF65-F5344CB8AC3E}">
        <p14:creationId xmlns:p14="http://schemas.microsoft.com/office/powerpoint/2010/main" val="3541295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F27301-87E1-4633-AA02-67B6662F3DEB}" type="datetimeFigureOut">
              <a:rPr lang="en-GB" smtClean="0"/>
              <a:t>15/09/2021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3B86579-B248-4F26-BA82-EAE19279C421}" type="slidenum">
              <a:rPr lang="en-GB" smtClean="0"/>
              <a:t>‹#›</a:t>
            </a:fld>
            <a:endParaRPr lang="en-GB" dirty="0"/>
          </a:p>
        </p:txBody>
      </p:sp>
    </p:spTree>
    <p:extLst>
      <p:ext uri="{BB962C8B-B14F-4D97-AF65-F5344CB8AC3E}">
        <p14:creationId xmlns:p14="http://schemas.microsoft.com/office/powerpoint/2010/main" val="3129477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F27301-87E1-4633-AA02-67B6662F3DEB}" type="datetimeFigureOut">
              <a:rPr lang="en-GB" smtClean="0"/>
              <a:t>15/09/2021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3B86579-B248-4F26-BA82-EAE19279C421}" type="slidenum">
              <a:rPr lang="en-GB" smtClean="0"/>
              <a:t>‹#›</a:t>
            </a:fld>
            <a:endParaRPr lang="en-GB" dirty="0"/>
          </a:p>
        </p:txBody>
      </p:sp>
    </p:spTree>
    <p:extLst>
      <p:ext uri="{BB962C8B-B14F-4D97-AF65-F5344CB8AC3E}">
        <p14:creationId xmlns:p14="http://schemas.microsoft.com/office/powerpoint/2010/main" val="2620203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C6800CE-F20E-41B1-A9D3-C8EE32BC7F35}" type="datetimeFigureOut">
              <a:rPr lang="en-GB" smtClean="0"/>
              <a:t>15/09/2021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C9FE2AC-123F-43DE-8439-EA6EA1253519}" type="slidenum">
              <a:rPr lang="en-GB" smtClean="0"/>
              <a:t>‹#›</a:t>
            </a:fld>
            <a:endParaRPr lang="en-GB" dirty="0"/>
          </a:p>
        </p:txBody>
      </p:sp>
    </p:spTree>
    <p:extLst>
      <p:ext uri="{BB962C8B-B14F-4D97-AF65-F5344CB8AC3E}">
        <p14:creationId xmlns:p14="http://schemas.microsoft.com/office/powerpoint/2010/main" val="1374179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C6800CE-F20E-41B1-A9D3-C8EE32BC7F35}" type="datetimeFigureOut">
              <a:rPr lang="en-GB" smtClean="0"/>
              <a:t>15/09/2021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C9FE2AC-123F-43DE-8439-EA6EA1253519}" type="slidenum">
              <a:rPr lang="en-GB" smtClean="0"/>
              <a:t>‹#›</a:t>
            </a:fld>
            <a:endParaRPr lang="en-GB" dirty="0"/>
          </a:p>
        </p:txBody>
      </p:sp>
    </p:spTree>
    <p:extLst>
      <p:ext uri="{BB962C8B-B14F-4D97-AF65-F5344CB8AC3E}">
        <p14:creationId xmlns:p14="http://schemas.microsoft.com/office/powerpoint/2010/main" val="1854751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76F27301-87E1-4633-AA02-67B6662F3DEB}" type="datetimeFigureOut">
              <a:rPr lang="en-GB" smtClean="0"/>
              <a:t>15/09/2021</a:t>
            </a:fld>
            <a:endParaRPr lang="en-GB" dirty="0"/>
          </a:p>
        </p:txBody>
      </p:sp>
      <p:sp>
        <p:nvSpPr>
          <p:cNvPr id="5" name="Footer Placeholder 4"/>
          <p:cNvSpPr>
            <a:spLocks noGrp="1"/>
          </p:cNvSpPr>
          <p:nvPr>
            <p:ph type="ftr" sz="quarter" idx="11"/>
          </p:nvPr>
        </p:nvSpPr>
        <p:spPr>
          <a:xfrm>
            <a:off x="1972647" y="6108173"/>
            <a:ext cx="5314517" cy="365125"/>
          </a:xfrm>
        </p:spPr>
        <p:txBody>
          <a:bodyPr/>
          <a:lstStyle/>
          <a:p>
            <a:endParaRPr lang="en-GB" dirty="0"/>
          </a:p>
        </p:txBody>
      </p:sp>
      <p:sp>
        <p:nvSpPr>
          <p:cNvPr id="6" name="Slide Number Placeholder 5"/>
          <p:cNvSpPr>
            <a:spLocks noGrp="1"/>
          </p:cNvSpPr>
          <p:nvPr>
            <p:ph type="sldNum" sz="quarter" idx="12"/>
          </p:nvPr>
        </p:nvSpPr>
        <p:spPr>
          <a:xfrm>
            <a:off x="8258967" y="6108173"/>
            <a:ext cx="427833" cy="365125"/>
          </a:xfrm>
        </p:spPr>
        <p:txBody>
          <a:bodyPr/>
          <a:lstStyle/>
          <a:p>
            <a:fld id="{23B86579-B248-4F26-BA82-EAE19279C421}" type="slidenum">
              <a:rPr lang="en-GB" smtClean="0"/>
              <a:t>‹#›</a:t>
            </a:fld>
            <a:endParaRPr lang="en-GB" dirty="0"/>
          </a:p>
        </p:txBody>
      </p:sp>
    </p:spTree>
    <p:extLst>
      <p:ext uri="{BB962C8B-B14F-4D97-AF65-F5344CB8AC3E}">
        <p14:creationId xmlns:p14="http://schemas.microsoft.com/office/powerpoint/2010/main" val="587405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6800CE-F20E-41B1-A9D3-C8EE32BC7F35}" type="datetimeFigureOut">
              <a:rPr lang="en-GB" smtClean="0"/>
              <a:t>15/09/2021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C9FE2AC-123F-43DE-8439-EA6EA1253519}" type="slidenum">
              <a:rPr lang="en-GB" smtClean="0"/>
              <a:t>‹#›</a:t>
            </a:fld>
            <a:endParaRPr lang="en-GB" dirty="0"/>
          </a:p>
        </p:txBody>
      </p:sp>
    </p:spTree>
    <p:extLst>
      <p:ext uri="{BB962C8B-B14F-4D97-AF65-F5344CB8AC3E}">
        <p14:creationId xmlns:p14="http://schemas.microsoft.com/office/powerpoint/2010/main" val="3536594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C6800CE-F20E-41B1-A9D3-C8EE32BC7F35}" type="datetimeFigureOut">
              <a:rPr lang="en-GB" smtClean="0"/>
              <a:t>15/09/2021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C9FE2AC-123F-43DE-8439-EA6EA1253519}" type="slidenum">
              <a:rPr lang="en-GB" smtClean="0"/>
              <a:t>‹#›</a:t>
            </a:fld>
            <a:endParaRPr lang="en-GB" dirty="0"/>
          </a:p>
        </p:txBody>
      </p:sp>
    </p:spTree>
    <p:extLst>
      <p:ext uri="{BB962C8B-B14F-4D97-AF65-F5344CB8AC3E}">
        <p14:creationId xmlns:p14="http://schemas.microsoft.com/office/powerpoint/2010/main" val="237533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C6800CE-F20E-41B1-A9D3-C8EE32BC7F35}" type="datetimeFigureOut">
              <a:rPr lang="en-GB" smtClean="0"/>
              <a:t>15/09/2021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C9FE2AC-123F-43DE-8439-EA6EA1253519}" type="slidenum">
              <a:rPr lang="en-GB" smtClean="0"/>
              <a:t>‹#›</a:t>
            </a:fld>
            <a:endParaRPr lang="en-GB" dirty="0"/>
          </a:p>
        </p:txBody>
      </p:sp>
    </p:spTree>
    <p:extLst>
      <p:ext uri="{BB962C8B-B14F-4D97-AF65-F5344CB8AC3E}">
        <p14:creationId xmlns:p14="http://schemas.microsoft.com/office/powerpoint/2010/main" val="3404106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C6800CE-F20E-41B1-A9D3-C8EE32BC7F35}" type="datetimeFigureOut">
              <a:rPr lang="en-GB" smtClean="0"/>
              <a:t>15/09/2021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C9FE2AC-123F-43DE-8439-EA6EA1253519}" type="slidenum">
              <a:rPr lang="en-GB" smtClean="0"/>
              <a:t>‹#›</a:t>
            </a:fld>
            <a:endParaRPr lang="en-GB" dirty="0"/>
          </a:p>
        </p:txBody>
      </p:sp>
    </p:spTree>
    <p:extLst>
      <p:ext uri="{BB962C8B-B14F-4D97-AF65-F5344CB8AC3E}">
        <p14:creationId xmlns:p14="http://schemas.microsoft.com/office/powerpoint/2010/main" val="423663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6800CE-F20E-41B1-A9D3-C8EE32BC7F35}" type="datetimeFigureOut">
              <a:rPr lang="en-GB" smtClean="0"/>
              <a:t>15/09/2021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C9FE2AC-123F-43DE-8439-EA6EA1253519}" type="slidenum">
              <a:rPr lang="en-GB" smtClean="0"/>
              <a:t>‹#›</a:t>
            </a:fld>
            <a:endParaRPr lang="en-GB" dirty="0"/>
          </a:p>
        </p:txBody>
      </p:sp>
    </p:spTree>
    <p:extLst>
      <p:ext uri="{BB962C8B-B14F-4D97-AF65-F5344CB8AC3E}">
        <p14:creationId xmlns:p14="http://schemas.microsoft.com/office/powerpoint/2010/main" val="33153130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C6800CE-F20E-41B1-A9D3-C8EE32BC7F35}" type="datetimeFigureOut">
              <a:rPr lang="en-GB" smtClean="0"/>
              <a:t>15/09/2021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C9FE2AC-123F-43DE-8439-EA6EA1253519}" type="slidenum">
              <a:rPr lang="en-GB" smtClean="0"/>
              <a:t>‹#›</a:t>
            </a:fld>
            <a:endParaRPr lang="en-GB" dirty="0"/>
          </a:p>
        </p:txBody>
      </p:sp>
    </p:spTree>
    <p:extLst>
      <p:ext uri="{BB962C8B-B14F-4D97-AF65-F5344CB8AC3E}">
        <p14:creationId xmlns:p14="http://schemas.microsoft.com/office/powerpoint/2010/main" val="17242423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C6800CE-F20E-41B1-A9D3-C8EE32BC7F35}" type="datetimeFigureOut">
              <a:rPr lang="en-GB" smtClean="0"/>
              <a:t>15/09/2021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C9FE2AC-123F-43DE-8439-EA6EA1253519}" type="slidenum">
              <a:rPr lang="en-GB" smtClean="0"/>
              <a:t>‹#›</a:t>
            </a:fld>
            <a:endParaRPr lang="en-GB" dirty="0"/>
          </a:p>
        </p:txBody>
      </p:sp>
    </p:spTree>
    <p:extLst>
      <p:ext uri="{BB962C8B-B14F-4D97-AF65-F5344CB8AC3E}">
        <p14:creationId xmlns:p14="http://schemas.microsoft.com/office/powerpoint/2010/main" val="1373902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C6800CE-F20E-41B1-A9D3-C8EE32BC7F35}" type="datetimeFigureOut">
              <a:rPr lang="en-GB" smtClean="0"/>
              <a:t>15/09/2021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C9FE2AC-123F-43DE-8439-EA6EA1253519}" type="slidenum">
              <a:rPr lang="en-GB" smtClean="0"/>
              <a:t>‹#›</a:t>
            </a:fld>
            <a:endParaRPr lang="en-GB" dirty="0"/>
          </a:p>
        </p:txBody>
      </p:sp>
    </p:spTree>
    <p:extLst>
      <p:ext uri="{BB962C8B-B14F-4D97-AF65-F5344CB8AC3E}">
        <p14:creationId xmlns:p14="http://schemas.microsoft.com/office/powerpoint/2010/main" val="13274850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C6800CE-F20E-41B1-A9D3-C8EE32BC7F35}" type="datetimeFigureOut">
              <a:rPr lang="en-GB" smtClean="0"/>
              <a:t>15/09/2021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C9FE2AC-123F-43DE-8439-EA6EA1253519}" type="slidenum">
              <a:rPr lang="en-GB" smtClean="0"/>
              <a:t>‹#›</a:t>
            </a:fld>
            <a:endParaRPr lang="en-GB" dirty="0"/>
          </a:p>
        </p:txBody>
      </p:sp>
    </p:spTree>
    <p:extLst>
      <p:ext uri="{BB962C8B-B14F-4D97-AF65-F5344CB8AC3E}">
        <p14:creationId xmlns:p14="http://schemas.microsoft.com/office/powerpoint/2010/main" val="409692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F27301-87E1-4633-AA02-67B6662F3DEB}" type="datetimeFigureOut">
              <a:rPr lang="en-GB" smtClean="0"/>
              <a:t>15/09/2021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8273317" y="6116070"/>
            <a:ext cx="413483" cy="365125"/>
          </a:xfrm>
        </p:spPr>
        <p:txBody>
          <a:bodyPr/>
          <a:lstStyle/>
          <a:p>
            <a:fld id="{23B86579-B248-4F26-BA82-EAE19279C421}" type="slidenum">
              <a:rPr lang="en-GB" smtClean="0"/>
              <a:t>‹#›</a:t>
            </a:fld>
            <a:endParaRPr lang="en-GB" dirty="0"/>
          </a:p>
        </p:txBody>
      </p:sp>
    </p:spTree>
    <p:extLst>
      <p:ext uri="{BB962C8B-B14F-4D97-AF65-F5344CB8AC3E}">
        <p14:creationId xmlns:p14="http://schemas.microsoft.com/office/powerpoint/2010/main" val="181766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F27301-87E1-4633-AA02-67B6662F3DEB}" type="datetimeFigureOut">
              <a:rPr lang="en-GB" smtClean="0"/>
              <a:t>15/09/2021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3B86579-B248-4F26-BA82-EAE19279C421}" type="slidenum">
              <a:rPr lang="en-GB" smtClean="0"/>
              <a:t>‹#›</a:t>
            </a:fld>
            <a:endParaRPr lang="en-GB" dirty="0"/>
          </a:p>
        </p:txBody>
      </p:sp>
    </p:spTree>
    <p:extLst>
      <p:ext uri="{BB962C8B-B14F-4D97-AF65-F5344CB8AC3E}">
        <p14:creationId xmlns:p14="http://schemas.microsoft.com/office/powerpoint/2010/main" val="1491604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F27301-87E1-4633-AA02-67B6662F3DEB}" type="datetimeFigureOut">
              <a:rPr lang="en-GB" smtClean="0"/>
              <a:t>15/09/2021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3B86579-B248-4F26-BA82-EAE19279C421}" type="slidenum">
              <a:rPr lang="en-GB" smtClean="0"/>
              <a:t>‹#›</a:t>
            </a:fld>
            <a:endParaRPr lang="en-GB" dirty="0"/>
          </a:p>
        </p:txBody>
      </p:sp>
    </p:spTree>
    <p:extLst>
      <p:ext uri="{BB962C8B-B14F-4D97-AF65-F5344CB8AC3E}">
        <p14:creationId xmlns:p14="http://schemas.microsoft.com/office/powerpoint/2010/main" val="3487562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F27301-87E1-4633-AA02-67B6662F3DEB}" type="datetimeFigureOut">
              <a:rPr lang="en-GB" smtClean="0"/>
              <a:t>15/09/2021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3B86579-B248-4F26-BA82-EAE19279C421}" type="slidenum">
              <a:rPr lang="en-GB" smtClean="0"/>
              <a:t>‹#›</a:t>
            </a:fld>
            <a:endParaRPr lang="en-GB" dirty="0"/>
          </a:p>
        </p:txBody>
      </p:sp>
    </p:spTree>
    <p:extLst>
      <p:ext uri="{BB962C8B-B14F-4D97-AF65-F5344CB8AC3E}">
        <p14:creationId xmlns:p14="http://schemas.microsoft.com/office/powerpoint/2010/main" val="2659462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F27301-87E1-4633-AA02-67B6662F3DEB}" type="datetimeFigureOut">
              <a:rPr lang="en-GB" smtClean="0"/>
              <a:t>15/09/2021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3B86579-B248-4F26-BA82-EAE19279C421}" type="slidenum">
              <a:rPr lang="en-GB" smtClean="0"/>
              <a:t>‹#›</a:t>
            </a:fld>
            <a:endParaRPr lang="en-GB" dirty="0"/>
          </a:p>
        </p:txBody>
      </p:sp>
    </p:spTree>
    <p:extLst>
      <p:ext uri="{BB962C8B-B14F-4D97-AF65-F5344CB8AC3E}">
        <p14:creationId xmlns:p14="http://schemas.microsoft.com/office/powerpoint/2010/main" val="2183256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F27301-87E1-4633-AA02-67B6662F3DEB}" type="datetimeFigureOut">
              <a:rPr lang="en-GB" smtClean="0"/>
              <a:t>15/09/2021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3B86579-B248-4F26-BA82-EAE19279C421}" type="slidenum">
              <a:rPr lang="en-GB" smtClean="0"/>
              <a:t>‹#›</a:t>
            </a:fld>
            <a:endParaRPr lang="en-GB" dirty="0"/>
          </a:p>
        </p:txBody>
      </p:sp>
    </p:spTree>
    <p:extLst>
      <p:ext uri="{BB962C8B-B14F-4D97-AF65-F5344CB8AC3E}">
        <p14:creationId xmlns:p14="http://schemas.microsoft.com/office/powerpoint/2010/main" val="230152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F27301-87E1-4633-AA02-67B6662F3DEB}" type="datetimeFigureOut">
              <a:rPr lang="en-GB" smtClean="0"/>
              <a:t>15/09/2021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3B86579-B248-4F26-BA82-EAE19279C421}" type="slidenum">
              <a:rPr lang="en-GB" smtClean="0"/>
              <a:t>‹#›</a:t>
            </a:fld>
            <a:endParaRPr lang="en-GB" dirty="0"/>
          </a:p>
        </p:txBody>
      </p:sp>
    </p:spTree>
    <p:extLst>
      <p:ext uri="{BB962C8B-B14F-4D97-AF65-F5344CB8AC3E}">
        <p14:creationId xmlns:p14="http://schemas.microsoft.com/office/powerpoint/2010/main" val="531031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6F27301-87E1-4633-AA02-67B6662F3DEB}" type="datetimeFigureOut">
              <a:rPr lang="en-GB" smtClean="0"/>
              <a:t>15/09/2021</a:t>
            </a:fld>
            <a:endParaRPr lang="en-GB"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3B86579-B248-4F26-BA82-EAE19279C421}" type="slidenum">
              <a:rPr lang="en-GB" smtClean="0"/>
              <a:t>‹#›</a:t>
            </a:fld>
            <a:endParaRPr lang="en-GB" dirty="0"/>
          </a:p>
        </p:txBody>
      </p:sp>
      <p:pic>
        <p:nvPicPr>
          <p:cNvPr id="21" name="Picture 20"/>
          <p:cNvPicPr>
            <a:picLocks noChangeAspect="1"/>
          </p:cNvPicPr>
          <p:nvPr userDrawn="1"/>
        </p:nvPicPr>
        <p:blipFill>
          <a:blip r:embed="rId19" cstate="print">
            <a:extLst>
              <a:ext uri="{BEBA8EAE-BF5A-486C-A8C5-ECC9F3942E4B}">
                <a14:imgProps xmlns:a14="http://schemas.microsoft.com/office/drawing/2010/main">
                  <a14:imgLayer r:embed="rId20">
                    <a14:imgEffect>
                      <a14:backgroundRemoval t="0" b="100000" l="239" r="100000">
                        <a14:foregroundMark x1="22967" y1="50413" x2="22967" y2="50413"/>
                        <a14:foregroundMark x1="42344" y1="41322" x2="42344" y2="41322"/>
                        <a14:foregroundMark x1="77033" y1="39669" x2="77033" y2="39669"/>
                        <a14:foregroundMark x1="65311" y1="45455" x2="65311" y2="45455"/>
                        <a14:foregroundMark x1="70335" y1="44628" x2="70335" y2="44628"/>
                        <a14:foregroundMark x1="68660" y1="52479" x2="68660" y2="52479"/>
                        <a14:foregroundMark x1="68182" y1="64050" x2="68182" y2="64050"/>
                        <a14:foregroundMark x1="74641" y1="78512" x2="74641" y2="78512"/>
                        <a14:foregroundMark x1="85885" y1="75207" x2="85885" y2="75207"/>
                        <a14:foregroundMark x1="87799" y1="53306" x2="87799" y2="53306"/>
                        <a14:foregroundMark x1="80383" y1="46281" x2="80383" y2="46281"/>
                        <a14:foregroundMark x1="71292" y1="47934" x2="71292" y2="47934"/>
                        <a14:foregroundMark x1="76077" y1="33058" x2="76077" y2="33058"/>
                        <a14:foregroundMark x1="73684" y1="27686" x2="73684" y2="27686"/>
                        <a14:foregroundMark x1="79426" y1="17769" x2="79426" y2="17769"/>
                        <a14:foregroundMark x1="82057" y1="16942" x2="82057" y2="16942"/>
                        <a14:foregroundMark x1="83493" y1="15289" x2="83493" y2="15289"/>
                        <a14:foregroundMark x1="76077" y1="18595" x2="76077" y2="18595"/>
                        <a14:foregroundMark x1="74163" y1="44628" x2="74163" y2="44628"/>
                        <a14:foregroundMark x1="18421" y1="52479" x2="18421" y2="52479"/>
                        <a14:foregroundMark x1="18421" y1="52479" x2="18421" y2="52479"/>
                        <a14:foregroundMark x1="17943" y1="52479" x2="17943" y2="52479"/>
                        <a14:foregroundMark x1="17464" y1="52479" x2="17464" y2="52479"/>
                        <a14:foregroundMark x1="15072" y1="53306" x2="15072" y2="53306"/>
                        <a14:foregroundMark x1="91148" y1="64050" x2="91148" y2="64050"/>
                      </a14:backgroundRemoval>
                    </a14:imgEffect>
                  </a14:imgLayer>
                </a14:imgProps>
              </a:ext>
              <a:ext uri="{28A0092B-C50C-407E-A947-70E740481C1C}">
                <a14:useLocalDpi xmlns:a14="http://schemas.microsoft.com/office/drawing/2010/main" val="0"/>
              </a:ext>
            </a:extLst>
          </a:blip>
          <a:stretch>
            <a:fillRect/>
          </a:stretch>
        </p:blipFill>
        <p:spPr>
          <a:xfrm>
            <a:off x="7403471" y="0"/>
            <a:ext cx="1740529" cy="1008112"/>
          </a:xfrm>
          <a:prstGeom prst="rect">
            <a:avLst/>
          </a:prstGeom>
        </p:spPr>
      </p:pic>
    </p:spTree>
    <p:extLst>
      <p:ext uri="{BB962C8B-B14F-4D97-AF65-F5344CB8AC3E}">
        <p14:creationId xmlns:p14="http://schemas.microsoft.com/office/powerpoint/2010/main" val="229937093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C6800CE-F20E-41B1-A9D3-C8EE32BC7F35}" type="datetimeFigureOut">
              <a:rPr lang="en-GB" smtClean="0"/>
              <a:t>15/09/2021</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9FE2AC-123F-43DE-8439-EA6EA1253519}" type="slidenum">
              <a:rPr lang="en-GB" smtClean="0"/>
              <a:t>‹#›</a:t>
            </a:fld>
            <a:endParaRPr lang="en-GB" dirty="0"/>
          </a:p>
        </p:txBody>
      </p:sp>
    </p:spTree>
    <p:extLst>
      <p:ext uri="{BB962C8B-B14F-4D97-AF65-F5344CB8AC3E}">
        <p14:creationId xmlns:p14="http://schemas.microsoft.com/office/powerpoint/2010/main" val="57904584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hyperlink" Target="mailto:tammie.best@teignmouthschool.co.uk" TargetMode="External"/><Relationship Id="rId3" Type="http://schemas.openxmlformats.org/officeDocument/2006/relationships/hyperlink" Target="mailto:joanne.edwards@teignmouthschool.co.uk" TargetMode="External"/><Relationship Id="rId7" Type="http://schemas.openxmlformats.org/officeDocument/2006/relationships/hyperlink" Target="mailto:melanie.deeks@teignmouthschool.co.uk"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mailto:laura.Milsom@teignmouthschool.co.uk" TargetMode="External"/><Relationship Id="rId11" Type="http://schemas.openxmlformats.org/officeDocument/2006/relationships/image" Target="../media/image10.jpeg"/><Relationship Id="rId5" Type="http://schemas.openxmlformats.org/officeDocument/2006/relationships/hyperlink" Target="mailto:Michael.Feeney@teignmouthschol.co.uk" TargetMode="External"/><Relationship Id="rId10" Type="http://schemas.openxmlformats.org/officeDocument/2006/relationships/image" Target="../media/image4.png"/><Relationship Id="rId4" Type="http://schemas.openxmlformats.org/officeDocument/2006/relationships/hyperlink" Target="mailto:richard.johns@teignmouth.devon.sch.uk" TargetMode="External"/><Relationship Id="rId9" Type="http://schemas.openxmlformats.org/officeDocument/2006/relationships/hyperlink" Target="mailto:kamel.Benchouiha@teignmouthschool.co.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7"/>
          <p:cNvSpPr>
            <a:spLocks noChangeArrowheads="1"/>
          </p:cNvSpPr>
          <p:nvPr/>
        </p:nvSpPr>
        <p:spPr bwMode="auto">
          <a:xfrm>
            <a:off x="-14291" y="0"/>
            <a:ext cx="9143999" cy="3440907"/>
          </a:xfrm>
          <a:prstGeom prst="flowChartProcess">
            <a:avLst/>
          </a:prstGeom>
          <a:gradFill rotWithShape="1">
            <a:gsLst>
              <a:gs pos="0">
                <a:srgbClr val="6A3D90"/>
              </a:gs>
              <a:gs pos="100000">
                <a:srgbClr val="BDBDBD"/>
              </a:gs>
            </a:gsLst>
            <a:lin ang="162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27432" tIns="27432" rIns="27432" bIns="27432"/>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1350" dirty="0"/>
          </a:p>
        </p:txBody>
      </p:sp>
      <p:sp>
        <p:nvSpPr>
          <p:cNvPr id="4099" name="Rectangle 8"/>
          <p:cNvSpPr>
            <a:spLocks noChangeArrowheads="1"/>
          </p:cNvSpPr>
          <p:nvPr/>
        </p:nvSpPr>
        <p:spPr bwMode="auto">
          <a:xfrm>
            <a:off x="1147764" y="2387205"/>
            <a:ext cx="6855619" cy="1529953"/>
          </a:xfrm>
          <a:prstGeom prst="rect">
            <a:avLst/>
          </a:prstGeom>
          <a:noFill/>
          <a:ln>
            <a:noFill/>
          </a:ln>
          <a:effectLst/>
          <a:extLst>
            <a:ext uri="{909E8E84-426E-40DD-AFC4-6F175D3DCCD1}">
              <a14:hiddenFill xmlns:a14="http://schemas.microsoft.com/office/drawing/2010/main">
                <a:solidFill>
                  <a:srgbClr val="6A398B"/>
                </a:solidFill>
              </a14:hiddenFill>
            </a:ext>
            <a:ext uri="{91240B29-F687-4F45-9708-019B960494DF}">
              <a14:hiddenLine xmlns:a14="http://schemas.microsoft.com/office/drawing/2010/main" w="9525" algn="in">
                <a:solidFill>
                  <a:srgbClr val="6A398B"/>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27432" tIns="27432" rIns="27432" bIns="27432"/>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sz="3000" b="1" dirty="0"/>
          </a:p>
        </p:txBody>
      </p:sp>
      <p:sp>
        <p:nvSpPr>
          <p:cNvPr id="4100" name="Rectangle 9"/>
          <p:cNvSpPr>
            <a:spLocks noChangeArrowheads="1"/>
          </p:cNvSpPr>
          <p:nvPr/>
        </p:nvSpPr>
        <p:spPr bwMode="auto">
          <a:xfrm>
            <a:off x="1126331" y="881064"/>
            <a:ext cx="6859191" cy="1531144"/>
          </a:xfrm>
          <a:prstGeom prst="rect">
            <a:avLst/>
          </a:prstGeom>
          <a:noFill/>
          <a:ln>
            <a:noFill/>
          </a:ln>
          <a:effectLst/>
          <a:extLst>
            <a:ext uri="{909E8E84-426E-40DD-AFC4-6F175D3DCCD1}">
              <a14:hiddenFill xmlns:a14="http://schemas.microsoft.com/office/drawing/2010/main">
                <a:solidFill>
                  <a:srgbClr val="6A398B"/>
                </a:solidFill>
              </a14:hiddenFill>
            </a:ext>
            <a:ext uri="{91240B29-F687-4F45-9708-019B960494DF}">
              <a14:hiddenLine xmlns:a14="http://schemas.microsoft.com/office/drawing/2010/main" w="9525" algn="in">
                <a:solidFill>
                  <a:srgbClr val="6A398B"/>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27432" tIns="27432" rIns="27432" bIns="27432"/>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GB" sz="3000" dirty="0">
              <a:solidFill>
                <a:srgbClr val="BCBCBC"/>
              </a:solidFill>
            </a:endParaRPr>
          </a:p>
          <a:p>
            <a:pPr>
              <a:spcBef>
                <a:spcPct val="0"/>
              </a:spcBef>
              <a:buFontTx/>
              <a:buNone/>
            </a:pPr>
            <a:endParaRPr lang="en-US" sz="1350" dirty="0"/>
          </a:p>
        </p:txBody>
      </p:sp>
      <p:sp>
        <p:nvSpPr>
          <p:cNvPr id="4101" name="Rectangle 10"/>
          <p:cNvSpPr>
            <a:spLocks noChangeArrowheads="1"/>
          </p:cNvSpPr>
          <p:nvPr/>
        </p:nvSpPr>
        <p:spPr bwMode="auto">
          <a:xfrm>
            <a:off x="-1044624" y="1677926"/>
            <a:ext cx="8130779" cy="1531145"/>
          </a:xfrm>
          <a:prstGeom prst="rect">
            <a:avLst/>
          </a:prstGeom>
          <a:noFill/>
          <a:ln>
            <a:noFill/>
          </a:ln>
          <a:effectLst/>
          <a:extLst>
            <a:ext uri="{909E8E84-426E-40DD-AFC4-6F175D3DCCD1}">
              <a14:hiddenFill xmlns:a14="http://schemas.microsoft.com/office/drawing/2010/main">
                <a:solidFill>
                  <a:srgbClr val="6A398B"/>
                </a:solidFill>
              </a14:hiddenFill>
            </a:ext>
            <a:ext uri="{91240B29-F687-4F45-9708-019B960494DF}">
              <a14:hiddenLine xmlns:a14="http://schemas.microsoft.com/office/drawing/2010/main" w="9525" algn="in">
                <a:solidFill>
                  <a:srgbClr val="6A398B"/>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27432" tIns="27432" rIns="27432" bIns="27432"/>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sz="3600" b="1" dirty="0"/>
              <a:t>Welcome to Sixth Form</a:t>
            </a:r>
          </a:p>
          <a:p>
            <a:pPr algn="ctr">
              <a:spcBef>
                <a:spcPct val="0"/>
              </a:spcBef>
              <a:buFontTx/>
              <a:buNone/>
            </a:pPr>
            <a:r>
              <a:rPr lang="en-GB" sz="3600" b="1" dirty="0"/>
              <a:t>Parents Evening</a:t>
            </a:r>
            <a:endParaRPr lang="en-GB" sz="3600" dirty="0"/>
          </a:p>
          <a:p>
            <a:pPr>
              <a:spcBef>
                <a:spcPct val="0"/>
              </a:spcBef>
              <a:buFontTx/>
              <a:buNone/>
            </a:pPr>
            <a:endParaRPr lang="en-US" sz="1350" dirty="0"/>
          </a:p>
        </p:txBody>
      </p:sp>
      <p:pic>
        <p:nvPicPr>
          <p:cNvPr id="4102" name="Picture 11" descr="_DSC0019_20_21HD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40906"/>
            <a:ext cx="9129708" cy="3407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in">
                <a:solidFill>
                  <a:srgbClr val="7992B1"/>
                </a:solidFill>
                <a:miter lim="800000"/>
                <a:headEnd/>
                <a:tailEnd/>
              </a14:hiddenLine>
            </a:ext>
            <a:ext uri="{AF507438-7753-43E0-B8FC-AC1667EBCBE1}">
              <a14:hiddenEffects xmlns:a14="http://schemas.microsoft.com/office/drawing/2010/main">
                <a:effectLst>
                  <a:outerShdw sx="0" sy="0" algn="ctr" rotWithShape="0">
                    <a:srgbClr val="CD99CD">
                      <a:alpha val="0"/>
                    </a:srgbClr>
                  </a:outerShdw>
                </a:effectLst>
              </a14:hiddenEffects>
            </a:ext>
          </a:extLst>
        </p:spPr>
      </p:pic>
      <p:pic>
        <p:nvPicPr>
          <p:cNvPr id="4103" name="Picture 12" descr="TCS6 Logo_TRA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41" y="-119254"/>
            <a:ext cx="2149078" cy="1244204"/>
          </a:xfrm>
          <a:prstGeom prst="rect">
            <a:avLst/>
          </a:prstGeom>
          <a:noFill/>
          <a:ln>
            <a:noFill/>
          </a:ln>
          <a:effectLst>
            <a:outerShdw dist="45791" dir="2021404"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10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3440" y="5991448"/>
            <a:ext cx="2575322"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105" name="Group 13"/>
          <p:cNvGrpSpPr>
            <a:grpSpLocks/>
          </p:cNvGrpSpPr>
          <p:nvPr/>
        </p:nvGrpSpPr>
        <p:grpSpPr bwMode="auto">
          <a:xfrm>
            <a:off x="7530698" y="47358"/>
            <a:ext cx="1599010" cy="581025"/>
            <a:chOff x="106447459" y="108945677"/>
            <a:chExt cx="4126369" cy="1102465"/>
          </a:xfrm>
        </p:grpSpPr>
        <p:sp>
          <p:nvSpPr>
            <p:cNvPr id="4106" name="Rectangle 14"/>
            <p:cNvSpPr>
              <a:spLocks noChangeArrowheads="1"/>
            </p:cNvSpPr>
            <p:nvPr/>
          </p:nvSpPr>
          <p:spPr bwMode="auto">
            <a:xfrm>
              <a:off x="106447459" y="108945677"/>
              <a:ext cx="987972" cy="1093077"/>
            </a:xfrm>
            <a:prstGeom prst="rect">
              <a:avLst/>
            </a:prstGeom>
            <a:solidFill>
              <a:srgbClr val="6A398B"/>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27432" tIns="27432" rIns="27432" bIns="27432"/>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1350" dirty="0"/>
            </a:p>
          </p:txBody>
        </p:sp>
        <p:sp>
          <p:nvSpPr>
            <p:cNvPr id="4107" name="Rectangle 15"/>
            <p:cNvSpPr>
              <a:spLocks noChangeArrowheads="1"/>
            </p:cNvSpPr>
            <p:nvPr/>
          </p:nvSpPr>
          <p:spPr bwMode="auto">
            <a:xfrm>
              <a:off x="107364638" y="108946639"/>
              <a:ext cx="84082" cy="1093075"/>
            </a:xfrm>
            <a:prstGeom prst="rect">
              <a:avLst/>
            </a:prstGeom>
            <a:solidFill>
              <a:srgbClr val="CD99CD"/>
            </a:solidFill>
            <a:ln>
              <a:noFill/>
            </a:ln>
            <a:effectLst/>
            <a:extLst>
              <a:ext uri="{91240B29-F687-4F45-9708-019B960494DF}">
                <a14:hiddenLine xmlns:a14="http://schemas.microsoft.com/office/drawing/2010/main" w="9525" algn="in">
                  <a:solidFill>
                    <a:srgbClr val="6A398B"/>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27432" tIns="27432" rIns="27432" bIns="27432"/>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1350" dirty="0"/>
            </a:p>
          </p:txBody>
        </p:sp>
        <p:sp>
          <p:nvSpPr>
            <p:cNvPr id="4108" name="Rectangle 16"/>
            <p:cNvSpPr>
              <a:spLocks noChangeArrowheads="1"/>
            </p:cNvSpPr>
            <p:nvPr/>
          </p:nvSpPr>
          <p:spPr bwMode="auto">
            <a:xfrm>
              <a:off x="107506349" y="108949448"/>
              <a:ext cx="84082" cy="1093076"/>
            </a:xfrm>
            <a:prstGeom prst="rect">
              <a:avLst/>
            </a:prstGeom>
            <a:solidFill>
              <a:srgbClr val="B366B3"/>
            </a:solidFill>
            <a:ln>
              <a:noFill/>
            </a:ln>
            <a:effectLst/>
            <a:extLst>
              <a:ext uri="{91240B29-F687-4F45-9708-019B960494DF}">
                <a14:hiddenLine xmlns:a14="http://schemas.microsoft.com/office/drawing/2010/main" w="9525" algn="in">
                  <a:solidFill>
                    <a:srgbClr val="6A398B"/>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27432" tIns="27432" rIns="27432" bIns="27432"/>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1350" dirty="0"/>
            </a:p>
          </p:txBody>
        </p:sp>
        <p:sp>
          <p:nvSpPr>
            <p:cNvPr id="4109" name="Rectangle 17"/>
            <p:cNvSpPr>
              <a:spLocks noChangeArrowheads="1"/>
            </p:cNvSpPr>
            <p:nvPr/>
          </p:nvSpPr>
          <p:spPr bwMode="auto">
            <a:xfrm>
              <a:off x="107652179" y="108952256"/>
              <a:ext cx="210207" cy="1093076"/>
            </a:xfrm>
            <a:prstGeom prst="rect">
              <a:avLst/>
            </a:prstGeom>
            <a:solidFill>
              <a:srgbClr val="B3D9E1"/>
            </a:solidFill>
            <a:ln>
              <a:noFill/>
            </a:ln>
            <a:effectLst/>
            <a:extLst>
              <a:ext uri="{91240B29-F687-4F45-9708-019B960494DF}">
                <a14:hiddenLine xmlns:a14="http://schemas.microsoft.com/office/drawing/2010/main" w="9525" algn="in">
                  <a:solidFill>
                    <a:srgbClr val="6A398B"/>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27432" tIns="27432" rIns="27432" bIns="27432"/>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1350" dirty="0"/>
            </a:p>
          </p:txBody>
        </p:sp>
        <p:sp>
          <p:nvSpPr>
            <p:cNvPr id="4110" name="Rectangle 18"/>
            <p:cNvSpPr>
              <a:spLocks noChangeArrowheads="1"/>
            </p:cNvSpPr>
            <p:nvPr/>
          </p:nvSpPr>
          <p:spPr bwMode="auto">
            <a:xfrm>
              <a:off x="107861069" y="108955064"/>
              <a:ext cx="82800" cy="1093078"/>
            </a:xfrm>
            <a:prstGeom prst="rect">
              <a:avLst/>
            </a:prstGeom>
            <a:solidFill>
              <a:srgbClr val="92D050"/>
            </a:solidFill>
            <a:ln>
              <a:noFill/>
            </a:ln>
            <a:effectLst/>
            <a:extLst>
              <a:ext uri="{91240B29-F687-4F45-9708-019B960494DF}">
                <a14:hiddenLine xmlns:a14="http://schemas.microsoft.com/office/drawing/2010/main" w="9525" algn="in">
                  <a:solidFill>
                    <a:srgbClr val="6A398B"/>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27432" tIns="27432" rIns="27432" bIns="27432"/>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1350" dirty="0"/>
            </a:p>
          </p:txBody>
        </p:sp>
        <p:sp>
          <p:nvSpPr>
            <p:cNvPr id="4111" name="Rectangle 19"/>
            <p:cNvSpPr>
              <a:spLocks noChangeArrowheads="1"/>
            </p:cNvSpPr>
            <p:nvPr/>
          </p:nvSpPr>
          <p:spPr bwMode="auto">
            <a:xfrm>
              <a:off x="109587428" y="108953563"/>
              <a:ext cx="986400" cy="1093076"/>
            </a:xfrm>
            <a:prstGeom prst="rect">
              <a:avLst/>
            </a:prstGeom>
            <a:solidFill>
              <a:srgbClr val="CD99CD"/>
            </a:solidFill>
            <a:ln>
              <a:noFill/>
            </a:ln>
            <a:effectLst/>
            <a:extLst>
              <a:ext uri="{91240B29-F687-4F45-9708-019B960494DF}">
                <a14:hiddenLine xmlns:a14="http://schemas.microsoft.com/office/drawing/2010/main" w="9525" algn="in">
                  <a:solidFill>
                    <a:srgbClr val="6A398B"/>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27432" tIns="27432" rIns="27432" bIns="27432"/>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1350" dirty="0"/>
            </a:p>
          </p:txBody>
        </p:sp>
        <p:sp>
          <p:nvSpPr>
            <p:cNvPr id="4112" name="Rectangle 20"/>
            <p:cNvSpPr>
              <a:spLocks noChangeArrowheads="1"/>
            </p:cNvSpPr>
            <p:nvPr/>
          </p:nvSpPr>
          <p:spPr bwMode="auto">
            <a:xfrm>
              <a:off x="109499728" y="108952252"/>
              <a:ext cx="84082" cy="1093076"/>
            </a:xfrm>
            <a:prstGeom prst="rect">
              <a:avLst/>
            </a:prstGeom>
            <a:solidFill>
              <a:srgbClr val="B366B3"/>
            </a:solidFill>
            <a:ln>
              <a:noFill/>
            </a:ln>
            <a:effectLst/>
            <a:extLst>
              <a:ext uri="{91240B29-F687-4F45-9708-019B960494DF}">
                <a14:hiddenLine xmlns:a14="http://schemas.microsoft.com/office/drawing/2010/main" w="9525" algn="in">
                  <a:solidFill>
                    <a:srgbClr val="6A398B"/>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27432" tIns="27432" rIns="27432" bIns="27432"/>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1350" dirty="0"/>
            </a:p>
          </p:txBody>
        </p:sp>
        <p:sp>
          <p:nvSpPr>
            <p:cNvPr id="4113" name="Rectangle 21"/>
            <p:cNvSpPr>
              <a:spLocks noChangeArrowheads="1"/>
            </p:cNvSpPr>
            <p:nvPr/>
          </p:nvSpPr>
          <p:spPr bwMode="auto">
            <a:xfrm>
              <a:off x="109352225" y="108953751"/>
              <a:ext cx="82800" cy="1093076"/>
            </a:xfrm>
            <a:prstGeom prst="rect">
              <a:avLst/>
            </a:prstGeom>
            <a:solidFill>
              <a:srgbClr val="92D050"/>
            </a:solidFill>
            <a:ln>
              <a:noFill/>
            </a:ln>
            <a:effectLst/>
            <a:extLst>
              <a:ext uri="{91240B29-F687-4F45-9708-019B960494DF}">
                <a14:hiddenLine xmlns:a14="http://schemas.microsoft.com/office/drawing/2010/main" w="9525" algn="in">
                  <a:solidFill>
                    <a:srgbClr val="6A398B"/>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27432" tIns="27432" rIns="27432" bIns="27432"/>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1350" dirty="0"/>
            </a:p>
          </p:txBody>
        </p:sp>
        <p:sp>
          <p:nvSpPr>
            <p:cNvPr id="4114" name="Rectangle 22"/>
            <p:cNvSpPr>
              <a:spLocks noChangeArrowheads="1"/>
            </p:cNvSpPr>
            <p:nvPr/>
          </p:nvSpPr>
          <p:spPr bwMode="auto">
            <a:xfrm>
              <a:off x="108785982" y="108955062"/>
              <a:ext cx="567559" cy="1093076"/>
            </a:xfrm>
            <a:prstGeom prst="rect">
              <a:avLst/>
            </a:prstGeom>
            <a:solidFill>
              <a:srgbClr val="B3D9E1"/>
            </a:solidFill>
            <a:ln>
              <a:noFill/>
            </a:ln>
            <a:effectLst/>
            <a:extLst>
              <a:ext uri="{91240B29-F687-4F45-9708-019B960494DF}">
                <a14:hiddenLine xmlns:a14="http://schemas.microsoft.com/office/drawing/2010/main" w="9525" algn="in">
                  <a:solidFill>
                    <a:srgbClr val="6A398B"/>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27432" tIns="27432" rIns="27432" bIns="27432"/>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1350" dirty="0"/>
            </a:p>
          </p:txBody>
        </p:sp>
        <p:sp>
          <p:nvSpPr>
            <p:cNvPr id="4115" name="Rectangle 23"/>
            <p:cNvSpPr>
              <a:spLocks noChangeArrowheads="1"/>
            </p:cNvSpPr>
            <p:nvPr/>
          </p:nvSpPr>
          <p:spPr bwMode="auto">
            <a:xfrm>
              <a:off x="108699628" y="108955058"/>
              <a:ext cx="84082" cy="1093076"/>
            </a:xfrm>
            <a:prstGeom prst="rect">
              <a:avLst/>
            </a:prstGeom>
            <a:solidFill>
              <a:srgbClr val="B366B3"/>
            </a:solidFill>
            <a:ln>
              <a:noFill/>
            </a:ln>
            <a:effectLst/>
            <a:extLst>
              <a:ext uri="{91240B29-F687-4F45-9708-019B960494DF}">
                <a14:hiddenLine xmlns:a14="http://schemas.microsoft.com/office/drawing/2010/main" w="9525" algn="in">
                  <a:solidFill>
                    <a:srgbClr val="6A398B"/>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27432" tIns="27432" rIns="27432" bIns="27432"/>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1350" dirty="0"/>
            </a:p>
          </p:txBody>
        </p:sp>
        <p:sp>
          <p:nvSpPr>
            <p:cNvPr id="4116" name="Rectangle 24"/>
            <p:cNvSpPr>
              <a:spLocks noChangeArrowheads="1"/>
            </p:cNvSpPr>
            <p:nvPr/>
          </p:nvSpPr>
          <p:spPr bwMode="auto">
            <a:xfrm>
              <a:off x="108085761" y="108954873"/>
              <a:ext cx="558289" cy="1093075"/>
            </a:xfrm>
            <a:prstGeom prst="rect">
              <a:avLst/>
            </a:prstGeom>
            <a:solidFill>
              <a:srgbClr val="6A398B"/>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27432" tIns="27432" rIns="27432" bIns="27432"/>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1350" dirty="0"/>
            </a:p>
          </p:txBody>
        </p:sp>
        <p:sp>
          <p:nvSpPr>
            <p:cNvPr id="4117" name="Rectangle 25"/>
            <p:cNvSpPr>
              <a:spLocks noChangeArrowheads="1"/>
            </p:cNvSpPr>
            <p:nvPr/>
          </p:nvSpPr>
          <p:spPr bwMode="auto">
            <a:xfrm>
              <a:off x="107947769" y="108953566"/>
              <a:ext cx="84082" cy="1093077"/>
            </a:xfrm>
            <a:prstGeom prst="rect">
              <a:avLst/>
            </a:prstGeom>
            <a:solidFill>
              <a:srgbClr val="CD99CD"/>
            </a:solidFill>
            <a:ln>
              <a:noFill/>
            </a:ln>
            <a:effectLst/>
            <a:extLst>
              <a:ext uri="{91240B29-F687-4F45-9708-019B960494DF}">
                <a14:hiddenLine xmlns:a14="http://schemas.microsoft.com/office/drawing/2010/main" w="9525" algn="in">
                  <a:solidFill>
                    <a:srgbClr val="6A398B"/>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lIns="27432" tIns="27432" rIns="27432" bIns="27432"/>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1350" dirty="0"/>
            </a:p>
          </p:txBody>
        </p:sp>
      </p:gr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40798" y="1305771"/>
            <a:ext cx="2312289" cy="1813702"/>
          </a:xfrm>
          <a:prstGeom prst="rect">
            <a:avLst/>
          </a:prstGeom>
        </p:spPr>
      </p:pic>
    </p:spTree>
    <p:extLst>
      <p:ext uri="{BB962C8B-B14F-4D97-AF65-F5344CB8AC3E}">
        <p14:creationId xmlns:p14="http://schemas.microsoft.com/office/powerpoint/2010/main" val="31300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7"/>
          <p:cNvSpPr>
            <a:spLocks noChangeArrowheads="1"/>
          </p:cNvSpPr>
          <p:nvPr/>
        </p:nvSpPr>
        <p:spPr bwMode="auto">
          <a:xfrm rot="10800000">
            <a:off x="-33337" y="0"/>
            <a:ext cx="9144000" cy="6858000"/>
          </a:xfrm>
          <a:prstGeom prst="flowChartProcess">
            <a:avLst/>
          </a:prstGeom>
          <a:gradFill rotWithShape="1">
            <a:gsLst>
              <a:gs pos="0">
                <a:srgbClr val="6A3D90"/>
              </a:gs>
              <a:gs pos="100000">
                <a:srgbClr val="BDBDBD"/>
              </a:gs>
            </a:gsLst>
            <a:lin ang="162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lgn="just">
              <a:lnSpc>
                <a:spcPct val="119000"/>
              </a:lnSpc>
              <a:spcBef>
                <a:spcPts val="0"/>
              </a:spcBef>
              <a:spcAft>
                <a:spcPts val="0"/>
              </a:spcAft>
              <a:defRPr/>
            </a:pPr>
            <a:r>
              <a:rPr lang="en-GB" sz="1200" kern="1400" dirty="0">
                <a:solidFill>
                  <a:srgbClr val="000000"/>
                </a:solidFill>
                <a:latin typeface="Calibri" panose="020F0502020204030204" pitchFamily="34" charset="0"/>
              </a:rPr>
              <a:t> </a:t>
            </a:r>
          </a:p>
        </p:txBody>
      </p:sp>
      <p:sp>
        <p:nvSpPr>
          <p:cNvPr id="98310" name="AutoShape 6" descr="Image result for image council tax reminder teignbridge"/>
          <p:cNvSpPr>
            <a:spLocks noChangeAspect="1" noChangeArrowheads="1"/>
          </p:cNvSpPr>
          <p:nvPr/>
        </p:nvSpPr>
        <p:spPr bwMode="auto">
          <a:xfrm>
            <a:off x="4538663"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endParaRPr lang="en-US" dirty="0"/>
          </a:p>
        </p:txBody>
      </p:sp>
      <p:sp>
        <p:nvSpPr>
          <p:cNvPr id="2" name="Rectangle 1"/>
          <p:cNvSpPr/>
          <p:nvPr/>
        </p:nvSpPr>
        <p:spPr>
          <a:xfrm>
            <a:off x="1581378" y="476672"/>
            <a:ext cx="591456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Student Timetables </a:t>
            </a:r>
          </a:p>
        </p:txBody>
      </p:sp>
      <p:sp>
        <p:nvSpPr>
          <p:cNvPr id="3" name="TextBox 2"/>
          <p:cNvSpPr txBox="1"/>
          <p:nvPr/>
        </p:nvSpPr>
        <p:spPr>
          <a:xfrm>
            <a:off x="467544" y="1844824"/>
            <a:ext cx="8064896" cy="1477328"/>
          </a:xfrm>
          <a:prstGeom prst="rect">
            <a:avLst/>
          </a:prstGeom>
          <a:noFill/>
        </p:spPr>
        <p:txBody>
          <a:bodyPr wrap="square" rtlCol="0">
            <a:spAutoFit/>
          </a:bodyPr>
          <a:lstStyle/>
          <a:p>
            <a:pPr marL="285750" indent="-285750">
              <a:buFont typeface="Arial" panose="020B0604020202020204" pitchFamily="34" charset="0"/>
              <a:buChar char="•"/>
            </a:pPr>
            <a:r>
              <a:rPr lang="en-GB" dirty="0"/>
              <a:t>Every student has a unique timetable based on their chosen subjects.</a:t>
            </a:r>
          </a:p>
          <a:p>
            <a:pPr marL="285750" indent="-285750">
              <a:buFont typeface="Arial" panose="020B0604020202020204" pitchFamily="34" charset="0"/>
              <a:buChar char="•"/>
            </a:pPr>
            <a:r>
              <a:rPr lang="en-GB" dirty="0"/>
              <a:t>Level 3 students will have on average 5 lessons per subject</a:t>
            </a:r>
          </a:p>
          <a:p>
            <a:pPr marL="285750" indent="-285750">
              <a:buFont typeface="Arial" panose="020B0604020202020204" pitchFamily="34" charset="0"/>
              <a:buChar char="•"/>
            </a:pPr>
            <a:r>
              <a:rPr lang="en-GB" dirty="0"/>
              <a:t>Level 2 students, have on average 10 lessons for their chosen course, with work experience, resit lessons of Maths/English.</a:t>
            </a:r>
          </a:p>
          <a:p>
            <a:pPr marL="285750" indent="-285750">
              <a:buFont typeface="Arial" panose="020B0604020202020204" pitchFamily="34" charset="0"/>
              <a:buChar char="•"/>
            </a:pPr>
            <a:endParaRPr lang="en-GB" dirty="0"/>
          </a:p>
        </p:txBody>
      </p:sp>
      <p:sp>
        <p:nvSpPr>
          <p:cNvPr id="11" name="AutoShape 7"/>
          <p:cNvSpPr>
            <a:spLocks noChangeArrowheads="1"/>
          </p:cNvSpPr>
          <p:nvPr/>
        </p:nvSpPr>
        <p:spPr bwMode="auto">
          <a:xfrm rot="10800000">
            <a:off x="-12700" y="0"/>
            <a:ext cx="9144000" cy="6858000"/>
          </a:xfrm>
          <a:prstGeom prst="flowChartProcess">
            <a:avLst/>
          </a:prstGeom>
          <a:gradFill rotWithShape="1">
            <a:gsLst>
              <a:gs pos="0">
                <a:srgbClr val="6A3D90"/>
              </a:gs>
              <a:gs pos="100000">
                <a:srgbClr val="BDBDBD"/>
              </a:gs>
            </a:gsLst>
            <a:lin ang="162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lgn="just">
              <a:lnSpc>
                <a:spcPct val="119000"/>
              </a:lnSpc>
              <a:spcBef>
                <a:spcPts val="0"/>
              </a:spcBef>
              <a:spcAft>
                <a:spcPts val="0"/>
              </a:spcAft>
              <a:defRPr/>
            </a:pPr>
            <a:r>
              <a:rPr lang="en-GB" sz="1200" kern="1400" dirty="0">
                <a:solidFill>
                  <a:srgbClr val="000000"/>
                </a:solidFill>
                <a:latin typeface="Calibri" panose="020F0502020204030204" pitchFamily="34" charset="0"/>
              </a:rPr>
              <a:t> </a:t>
            </a:r>
          </a:p>
        </p:txBody>
      </p:sp>
      <p:sp>
        <p:nvSpPr>
          <p:cNvPr id="4" name="TextBox 3"/>
          <p:cNvSpPr txBox="1"/>
          <p:nvPr/>
        </p:nvSpPr>
        <p:spPr>
          <a:xfrm>
            <a:off x="1231251" y="340455"/>
            <a:ext cx="6264696" cy="1015663"/>
          </a:xfrm>
          <a:prstGeom prst="rect">
            <a:avLst/>
          </a:prstGeom>
          <a:noFill/>
        </p:spPr>
        <p:txBody>
          <a:bodyPr wrap="square" rtlCol="0">
            <a:spAutoFit/>
          </a:bodyPr>
          <a:lstStyle/>
          <a:p>
            <a:pPr algn="ctr"/>
            <a:r>
              <a:rPr lang="en-US" sz="6000" dirty="0">
                <a:ln w="0"/>
                <a:effectLst>
                  <a:outerShdw blurRad="38100" dist="19050" dir="2700000" algn="tl" rotWithShape="0">
                    <a:schemeClr val="dk1">
                      <a:alpha val="40000"/>
                    </a:schemeClr>
                  </a:outerShdw>
                </a:effectLst>
              </a:rPr>
              <a:t>Probation</a:t>
            </a:r>
            <a:endParaRPr lang="en-GB" sz="6000" dirty="0"/>
          </a:p>
        </p:txBody>
      </p:sp>
      <p:sp>
        <p:nvSpPr>
          <p:cNvPr id="5" name="TextBox 4"/>
          <p:cNvSpPr txBox="1"/>
          <p:nvPr/>
        </p:nvSpPr>
        <p:spPr>
          <a:xfrm>
            <a:off x="467544" y="1844824"/>
            <a:ext cx="7776864" cy="3693319"/>
          </a:xfrm>
          <a:prstGeom prst="rect">
            <a:avLst/>
          </a:prstGeom>
          <a:noFill/>
        </p:spPr>
        <p:txBody>
          <a:bodyPr wrap="square" rtlCol="0">
            <a:spAutoFit/>
          </a:bodyPr>
          <a:lstStyle/>
          <a:p>
            <a:r>
              <a:rPr lang="en-GB" b="1" dirty="0"/>
              <a:t>Students are currently in the Probation period. </a:t>
            </a:r>
          </a:p>
          <a:p>
            <a:endParaRPr lang="en-GB" b="1" dirty="0"/>
          </a:p>
          <a:p>
            <a:pPr marL="285750" indent="-285750">
              <a:buFontTx/>
              <a:buChar char="-"/>
            </a:pPr>
            <a:r>
              <a:rPr lang="en-GB" dirty="0"/>
              <a:t>Probation ensures that students are on the correct courses in terms of ensuring their success.</a:t>
            </a:r>
          </a:p>
          <a:p>
            <a:pPr marL="285750" indent="-285750">
              <a:buFontTx/>
              <a:buChar char="-"/>
            </a:pPr>
            <a:r>
              <a:rPr lang="en-GB" dirty="0"/>
              <a:t>Opportunity to move, and pick up additional courses in some cases such as EPQ.</a:t>
            </a:r>
          </a:p>
          <a:p>
            <a:pPr marL="285750" indent="-285750">
              <a:buFontTx/>
              <a:buChar char="-"/>
            </a:pPr>
            <a:r>
              <a:rPr lang="en-GB" dirty="0"/>
              <a:t>Sixth Form Leaders follow up meetings ensure support is offered to all our students.</a:t>
            </a:r>
          </a:p>
          <a:p>
            <a:pPr marL="285750" indent="-285750">
              <a:buFontTx/>
              <a:buChar char="-"/>
            </a:pPr>
            <a:endParaRPr lang="en-GB" dirty="0"/>
          </a:p>
          <a:p>
            <a:pPr marL="285750" indent="-285750">
              <a:buFontTx/>
              <a:buChar char="-"/>
            </a:pPr>
            <a:endParaRPr lang="en-GB" dirty="0"/>
          </a:p>
          <a:p>
            <a:pPr marL="285750" indent="-285750">
              <a:buFontTx/>
              <a:buChar char="-"/>
            </a:pPr>
            <a:endParaRPr lang="en-GB" dirty="0"/>
          </a:p>
          <a:p>
            <a:pPr marL="285750" indent="-285750">
              <a:buFontTx/>
              <a:buChar char="-"/>
            </a:pPr>
            <a:endParaRPr lang="en-GB" dirty="0"/>
          </a:p>
          <a:p>
            <a:pPr marL="285750" indent="-285750">
              <a:buFontTx/>
              <a:buChar char="-"/>
            </a:pPr>
            <a:endParaRPr lang="en-GB" dirty="0"/>
          </a:p>
        </p:txBody>
      </p:sp>
      <p:sp>
        <p:nvSpPr>
          <p:cNvPr id="12" name="Rectangle 11"/>
          <p:cNvSpPr/>
          <p:nvPr/>
        </p:nvSpPr>
        <p:spPr>
          <a:xfrm>
            <a:off x="843989" y="4660013"/>
            <a:ext cx="7688451"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Probation assessments  - Week Beginning 27</a:t>
            </a:r>
            <a:r>
              <a:rPr lang="en-US" sz="2400" b="0" cap="none" spc="0" baseline="30000" dirty="0">
                <a:ln w="0"/>
                <a:solidFill>
                  <a:schemeClr val="tx1"/>
                </a:solidFill>
                <a:effectLst>
                  <a:outerShdw blurRad="38100" dist="19050" dir="2700000" algn="tl" rotWithShape="0">
                    <a:schemeClr val="dk1">
                      <a:alpha val="40000"/>
                    </a:schemeClr>
                  </a:outerShdw>
                </a:effectLst>
              </a:rPr>
              <a:t>th </a:t>
            </a:r>
            <a:r>
              <a:rPr lang="en-US" sz="2400" dirty="0">
                <a:ln w="0"/>
                <a:effectLst>
                  <a:outerShdw blurRad="38100" dist="19050" dir="2700000" algn="tl" rotWithShape="0">
                    <a:schemeClr val="dk1">
                      <a:alpha val="40000"/>
                    </a:schemeClr>
                  </a:outerShdw>
                </a:effectLst>
              </a:rPr>
              <a:t>September</a:t>
            </a:r>
            <a:r>
              <a:rPr lang="en-US" sz="2400" b="0" cap="none" spc="0" baseline="30000" dirty="0">
                <a:ln w="0"/>
                <a:solidFill>
                  <a:schemeClr val="tx1"/>
                </a:solidFill>
                <a:effectLst>
                  <a:outerShdw blurRad="38100" dist="19050" dir="2700000" algn="tl" rotWithShape="0">
                    <a:schemeClr val="dk1">
                      <a:alpha val="40000"/>
                    </a:schemeClr>
                  </a:outerShdw>
                </a:effectLst>
              </a:rPr>
              <a:t>       </a:t>
            </a:r>
            <a:endParaRPr lang="en-US" sz="2400" b="0" cap="none" spc="0" dirty="0">
              <a:ln w="0"/>
              <a:solidFill>
                <a:schemeClr val="tx1"/>
              </a:solidFill>
              <a:effectLst>
                <a:outerShdw blurRad="38100" dist="19050" dir="2700000" algn="tl" rotWithShape="0">
                  <a:schemeClr val="dk1">
                    <a:alpha val="40000"/>
                  </a:schemeClr>
                </a:outerShdw>
              </a:effectLst>
            </a:endParaRPr>
          </a:p>
        </p:txBody>
      </p:sp>
      <p:cxnSp>
        <p:nvCxnSpPr>
          <p:cNvPr id="14" name="Straight Arrow Connector 13"/>
          <p:cNvCxnSpPr/>
          <p:nvPr/>
        </p:nvCxnSpPr>
        <p:spPr>
          <a:xfrm>
            <a:off x="4355975" y="5312065"/>
            <a:ext cx="0" cy="452156"/>
          </a:xfrm>
          <a:prstGeom prst="straightConnector1">
            <a:avLst/>
          </a:prstGeom>
          <a:ln>
            <a:solidFill>
              <a:schemeClr val="tx2"/>
            </a:solidFill>
            <a:tailEnd type="triangle"/>
          </a:ln>
        </p:spPr>
        <p:style>
          <a:lnRef idx="3">
            <a:schemeClr val="accent6"/>
          </a:lnRef>
          <a:fillRef idx="0">
            <a:schemeClr val="accent6"/>
          </a:fillRef>
          <a:effectRef idx="2">
            <a:schemeClr val="accent6"/>
          </a:effectRef>
          <a:fontRef idx="minor">
            <a:schemeClr val="tx1"/>
          </a:fontRef>
        </p:style>
      </p:cxnSp>
      <p:sp>
        <p:nvSpPr>
          <p:cNvPr id="15" name="TextBox 14"/>
          <p:cNvSpPr txBox="1"/>
          <p:nvPr/>
        </p:nvSpPr>
        <p:spPr>
          <a:xfrm>
            <a:off x="838635" y="5918916"/>
            <a:ext cx="7704856" cy="461665"/>
          </a:xfrm>
          <a:prstGeom prst="rect">
            <a:avLst/>
          </a:prstGeom>
          <a:noFill/>
        </p:spPr>
        <p:txBody>
          <a:bodyPr wrap="square" rtlCol="0">
            <a:spAutoFit/>
          </a:bodyPr>
          <a:lstStyle/>
          <a:p>
            <a:pPr algn="ctr"/>
            <a:r>
              <a:rPr lang="en-GB" sz="2400" dirty="0">
                <a:effectLst>
                  <a:outerShdw blurRad="38100" dist="38100" dir="2700000" algn="tl">
                    <a:srgbClr val="000000">
                      <a:alpha val="43137"/>
                    </a:srgbClr>
                  </a:outerShdw>
                </a:effectLst>
              </a:rPr>
              <a:t>Sixth </a:t>
            </a:r>
            <a:r>
              <a:rPr lang="en-GB" sz="2400" dirty="0">
                <a:effectLst>
                  <a:outerShdw blurRad="38100" dist="38100" dir="2700000" algn="tl">
                    <a:srgbClr val="000000">
                      <a:alpha val="43137"/>
                    </a:srgbClr>
                  </a:outerShdw>
                </a:effectLst>
                <a:latin typeface="+mj-lt"/>
              </a:rPr>
              <a:t>Form</a:t>
            </a:r>
            <a:r>
              <a:rPr lang="en-GB" sz="2400" dirty="0">
                <a:effectLst>
                  <a:outerShdw blurRad="38100" dist="38100" dir="2700000" algn="tl">
                    <a:srgbClr val="000000">
                      <a:alpha val="43137"/>
                    </a:srgbClr>
                  </a:outerShdw>
                </a:effectLst>
              </a:rPr>
              <a:t> Leaders follow up meetings 4-7</a:t>
            </a:r>
            <a:r>
              <a:rPr lang="en-GB" sz="2400" baseline="30000" dirty="0">
                <a:effectLst>
                  <a:outerShdw blurRad="38100" dist="38100" dir="2700000" algn="tl">
                    <a:srgbClr val="000000">
                      <a:alpha val="43137"/>
                    </a:srgbClr>
                  </a:outerShdw>
                </a:effectLst>
              </a:rPr>
              <a:t>th</a:t>
            </a:r>
            <a:r>
              <a:rPr lang="en-GB" sz="2400" dirty="0">
                <a:effectLst>
                  <a:outerShdw blurRad="38100" dist="38100" dir="2700000" algn="tl">
                    <a:srgbClr val="000000">
                      <a:alpha val="43137"/>
                    </a:srgbClr>
                  </a:outerShdw>
                </a:effectLst>
              </a:rPr>
              <a:t> October </a:t>
            </a:r>
          </a:p>
        </p:txBody>
      </p:sp>
      <p:pic>
        <p:nvPicPr>
          <p:cNvPr id="24" name="Picture 12" descr="TCS6 Logo_TRA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1535" y="111914"/>
            <a:ext cx="2149078" cy="1244204"/>
          </a:xfrm>
          <a:prstGeom prst="rect">
            <a:avLst/>
          </a:prstGeom>
          <a:noFill/>
          <a:ln>
            <a:noFill/>
          </a:ln>
          <a:effectLst>
            <a:outerShdw dist="45791" dir="2021404"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122994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7"/>
          <p:cNvSpPr>
            <a:spLocks noChangeArrowheads="1"/>
          </p:cNvSpPr>
          <p:nvPr/>
        </p:nvSpPr>
        <p:spPr bwMode="auto">
          <a:xfrm rot="10800000">
            <a:off x="-33337" y="0"/>
            <a:ext cx="9144000" cy="6858000"/>
          </a:xfrm>
          <a:prstGeom prst="flowChartProcess">
            <a:avLst/>
          </a:prstGeom>
          <a:gradFill rotWithShape="1">
            <a:gsLst>
              <a:gs pos="0">
                <a:srgbClr val="6A3D90"/>
              </a:gs>
              <a:gs pos="100000">
                <a:srgbClr val="BDBDBD"/>
              </a:gs>
            </a:gsLst>
            <a:lin ang="162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lgn="just">
              <a:lnSpc>
                <a:spcPct val="119000"/>
              </a:lnSpc>
              <a:spcBef>
                <a:spcPts val="0"/>
              </a:spcBef>
              <a:spcAft>
                <a:spcPts val="0"/>
              </a:spcAft>
              <a:defRPr/>
            </a:pPr>
            <a:r>
              <a:rPr lang="en-GB" sz="1200" kern="1400" dirty="0">
                <a:solidFill>
                  <a:srgbClr val="000000"/>
                </a:solidFill>
                <a:latin typeface="Calibri" panose="020F0502020204030204" pitchFamily="34" charset="0"/>
              </a:rPr>
              <a:t> </a:t>
            </a:r>
          </a:p>
        </p:txBody>
      </p:sp>
      <p:sp>
        <p:nvSpPr>
          <p:cNvPr id="98310" name="AutoShape 6" descr="Image result for image council tax reminder teignbridge"/>
          <p:cNvSpPr>
            <a:spLocks noChangeAspect="1" noChangeArrowheads="1"/>
          </p:cNvSpPr>
          <p:nvPr/>
        </p:nvSpPr>
        <p:spPr bwMode="auto">
          <a:xfrm>
            <a:off x="4538663"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endParaRPr lang="en-US" dirty="0"/>
          </a:p>
        </p:txBody>
      </p:sp>
      <p:sp>
        <p:nvSpPr>
          <p:cNvPr id="2" name="Rectangle 1"/>
          <p:cNvSpPr/>
          <p:nvPr/>
        </p:nvSpPr>
        <p:spPr>
          <a:xfrm>
            <a:off x="1581378" y="476672"/>
            <a:ext cx="591456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Student Timetables </a:t>
            </a:r>
          </a:p>
        </p:txBody>
      </p:sp>
      <p:sp>
        <p:nvSpPr>
          <p:cNvPr id="3" name="TextBox 2"/>
          <p:cNvSpPr txBox="1"/>
          <p:nvPr/>
        </p:nvSpPr>
        <p:spPr>
          <a:xfrm>
            <a:off x="467544" y="1844824"/>
            <a:ext cx="8064896" cy="1477328"/>
          </a:xfrm>
          <a:prstGeom prst="rect">
            <a:avLst/>
          </a:prstGeom>
          <a:noFill/>
        </p:spPr>
        <p:txBody>
          <a:bodyPr wrap="square" rtlCol="0">
            <a:spAutoFit/>
          </a:bodyPr>
          <a:lstStyle/>
          <a:p>
            <a:pPr marL="285750" indent="-285750">
              <a:buFont typeface="Arial" panose="020B0604020202020204" pitchFamily="34" charset="0"/>
              <a:buChar char="•"/>
            </a:pPr>
            <a:r>
              <a:rPr lang="en-GB" dirty="0"/>
              <a:t>Every student has a unique timetable based on their chosen subjects.</a:t>
            </a:r>
          </a:p>
          <a:p>
            <a:pPr marL="285750" indent="-285750">
              <a:buFont typeface="Arial" panose="020B0604020202020204" pitchFamily="34" charset="0"/>
              <a:buChar char="•"/>
            </a:pPr>
            <a:r>
              <a:rPr lang="en-GB" dirty="0"/>
              <a:t>Level 3 students will have on average 5 lessons per subject</a:t>
            </a:r>
          </a:p>
          <a:p>
            <a:pPr marL="285750" indent="-285750">
              <a:buFont typeface="Arial" panose="020B0604020202020204" pitchFamily="34" charset="0"/>
              <a:buChar char="•"/>
            </a:pPr>
            <a:r>
              <a:rPr lang="en-GB" dirty="0"/>
              <a:t>Level 2 students, have on average 10 lessons for their chosen course, with work experience, resit lessons of Maths/English.</a:t>
            </a:r>
          </a:p>
          <a:p>
            <a:pPr marL="285750" indent="-285750">
              <a:buFont typeface="Arial" panose="020B0604020202020204" pitchFamily="34" charset="0"/>
              <a:buChar char="•"/>
            </a:pPr>
            <a:endParaRPr lang="en-GB" dirty="0"/>
          </a:p>
        </p:txBody>
      </p:sp>
      <p:sp>
        <p:nvSpPr>
          <p:cNvPr id="11" name="AutoShape 7"/>
          <p:cNvSpPr>
            <a:spLocks noChangeArrowheads="1"/>
          </p:cNvSpPr>
          <p:nvPr/>
        </p:nvSpPr>
        <p:spPr bwMode="auto">
          <a:xfrm rot="10800000">
            <a:off x="-12700" y="0"/>
            <a:ext cx="9144000" cy="6858000"/>
          </a:xfrm>
          <a:prstGeom prst="flowChartProcess">
            <a:avLst/>
          </a:prstGeom>
          <a:gradFill rotWithShape="1">
            <a:gsLst>
              <a:gs pos="0">
                <a:srgbClr val="6A3D90"/>
              </a:gs>
              <a:gs pos="100000">
                <a:srgbClr val="BDBDBD"/>
              </a:gs>
            </a:gsLst>
            <a:lin ang="162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endParaRPr lang="en-GB" sz="1200" dirty="0"/>
          </a:p>
        </p:txBody>
      </p:sp>
      <p:sp>
        <p:nvSpPr>
          <p:cNvPr id="4" name="TextBox 3"/>
          <p:cNvSpPr txBox="1"/>
          <p:nvPr/>
        </p:nvSpPr>
        <p:spPr>
          <a:xfrm>
            <a:off x="1231251" y="340455"/>
            <a:ext cx="6264696" cy="1015663"/>
          </a:xfrm>
          <a:prstGeom prst="rect">
            <a:avLst/>
          </a:prstGeom>
          <a:noFill/>
        </p:spPr>
        <p:txBody>
          <a:bodyPr wrap="square" rtlCol="0">
            <a:spAutoFit/>
          </a:bodyPr>
          <a:lstStyle/>
          <a:p>
            <a:pPr algn="ctr"/>
            <a:r>
              <a:rPr lang="en-GB" sz="6000" dirty="0"/>
              <a:t>Rewards</a:t>
            </a:r>
          </a:p>
        </p:txBody>
      </p:sp>
      <p:sp>
        <p:nvSpPr>
          <p:cNvPr id="5" name="TextBox 4"/>
          <p:cNvSpPr txBox="1"/>
          <p:nvPr/>
        </p:nvSpPr>
        <p:spPr>
          <a:xfrm>
            <a:off x="467544" y="1844824"/>
            <a:ext cx="7776864" cy="1477328"/>
          </a:xfrm>
          <a:prstGeom prst="rect">
            <a:avLst/>
          </a:prstGeom>
          <a:noFill/>
        </p:spPr>
        <p:txBody>
          <a:bodyPr wrap="square" rtlCol="0">
            <a:spAutoFit/>
          </a:bodyPr>
          <a:lstStyle/>
          <a:p>
            <a:pPr marL="285750" indent="-285750">
              <a:buFontTx/>
              <a:buChar char="-"/>
            </a:pPr>
            <a:endParaRPr lang="en-GB" dirty="0"/>
          </a:p>
          <a:p>
            <a:pPr marL="285750" indent="-285750">
              <a:buFontTx/>
              <a:buChar char="-"/>
            </a:pPr>
            <a:endParaRPr lang="en-GB" dirty="0"/>
          </a:p>
          <a:p>
            <a:pPr marL="285750" indent="-285750">
              <a:buFontTx/>
              <a:buChar char="-"/>
            </a:pPr>
            <a:endParaRPr lang="en-GB" dirty="0"/>
          </a:p>
          <a:p>
            <a:pPr marL="285750" indent="-285750">
              <a:buFontTx/>
              <a:buChar char="-"/>
            </a:pPr>
            <a:endParaRPr lang="en-GB" dirty="0"/>
          </a:p>
          <a:p>
            <a:pPr marL="285750" indent="-285750">
              <a:buFontTx/>
              <a:buChar char="-"/>
            </a:pPr>
            <a:endParaRPr lang="en-GB" dirty="0"/>
          </a:p>
        </p:txBody>
      </p:sp>
      <p:pic>
        <p:nvPicPr>
          <p:cNvPr id="24" name="Picture 12" descr="TCS6 Logo_TRA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1535" y="111914"/>
            <a:ext cx="2149078" cy="1244204"/>
          </a:xfrm>
          <a:prstGeom prst="rect">
            <a:avLst/>
          </a:prstGeom>
          <a:noFill/>
          <a:ln>
            <a:noFill/>
          </a:ln>
          <a:effectLst>
            <a:outerShdw dist="45791" dir="2021404"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2" name="Picture 11">
            <a:extLst>
              <a:ext uri="{FF2B5EF4-FFF2-40B4-BE49-F238E27FC236}">
                <a16:creationId xmlns:a16="http://schemas.microsoft.com/office/drawing/2014/main" id="{66936B72-B910-4A3B-A576-08EA41D1C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7577" y="1823988"/>
            <a:ext cx="3896940" cy="2618256"/>
          </a:xfrm>
          <a:prstGeom prst="rect">
            <a:avLst/>
          </a:prstGeom>
        </p:spPr>
      </p:pic>
      <p:sp>
        <p:nvSpPr>
          <p:cNvPr id="7" name="TextBox 6">
            <a:extLst>
              <a:ext uri="{FF2B5EF4-FFF2-40B4-BE49-F238E27FC236}">
                <a16:creationId xmlns:a16="http://schemas.microsoft.com/office/drawing/2014/main" id="{397943B2-006F-425F-A168-3B89B4F6C98D}"/>
              </a:ext>
            </a:extLst>
          </p:cNvPr>
          <p:cNvSpPr txBox="1"/>
          <p:nvPr/>
        </p:nvSpPr>
        <p:spPr>
          <a:xfrm>
            <a:off x="611560" y="4663952"/>
            <a:ext cx="7632848" cy="2215991"/>
          </a:xfrm>
          <a:prstGeom prst="rect">
            <a:avLst/>
          </a:prstGeom>
          <a:noFill/>
        </p:spPr>
        <p:txBody>
          <a:bodyPr wrap="square" rtlCol="0">
            <a:spAutoFit/>
          </a:bodyPr>
          <a:lstStyle/>
          <a:p>
            <a:pPr marL="285750" indent="-285750">
              <a:buFont typeface="Arial" panose="020B0604020202020204" pitchFamily="34" charset="0"/>
              <a:buChar char="•"/>
            </a:pPr>
            <a:r>
              <a:rPr lang="en-GB" sz="2400" b="1" dirty="0"/>
              <a:t>Postcards home and display at the SFC</a:t>
            </a:r>
          </a:p>
          <a:p>
            <a:endParaRPr lang="en-GB" sz="2400" b="1" dirty="0"/>
          </a:p>
          <a:p>
            <a:pPr marL="285750" indent="-285750">
              <a:buFont typeface="Arial" panose="020B0604020202020204" pitchFamily="34" charset="0"/>
              <a:buChar char="•"/>
            </a:pPr>
            <a:r>
              <a:rPr lang="en-GB" sz="2400" b="1" dirty="0"/>
              <a:t>Half termly Amazon voucher draw</a:t>
            </a:r>
          </a:p>
          <a:p>
            <a:endParaRPr lang="en-GB" sz="2400" b="1" dirty="0"/>
          </a:p>
          <a:p>
            <a:pPr marL="285750" indent="-285750">
              <a:buFont typeface="Arial" panose="020B0604020202020204" pitchFamily="34" charset="0"/>
              <a:buChar char="•"/>
            </a:pPr>
            <a:r>
              <a:rPr lang="en-GB" sz="2400" b="1" dirty="0"/>
              <a:t>Trips!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026048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auto">
          <a:xfrm rot="10800000">
            <a:off x="-56760" y="-38550"/>
            <a:ext cx="9200759" cy="6896549"/>
          </a:xfrm>
          <a:prstGeom prst="flowChartProcess">
            <a:avLst/>
          </a:prstGeom>
          <a:gradFill rotWithShape="1">
            <a:gsLst>
              <a:gs pos="0">
                <a:srgbClr val="6A3D90"/>
              </a:gs>
              <a:gs pos="100000">
                <a:srgbClr val="BDBDBD"/>
              </a:gs>
            </a:gsLst>
            <a:lin ang="162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lgn="just">
              <a:lnSpc>
                <a:spcPct val="119000"/>
              </a:lnSpc>
              <a:spcBef>
                <a:spcPts val="0"/>
              </a:spcBef>
              <a:spcAft>
                <a:spcPts val="0"/>
              </a:spcAft>
              <a:defRPr/>
            </a:pPr>
            <a:r>
              <a:rPr lang="en-GB" sz="1200" kern="1400" dirty="0">
                <a:solidFill>
                  <a:srgbClr val="000000"/>
                </a:solidFill>
                <a:latin typeface="Calibri" panose="020F0502020204030204" pitchFamily="34" charset="0"/>
              </a:rPr>
              <a:t> </a:t>
            </a:r>
          </a:p>
        </p:txBody>
      </p:sp>
      <p:sp>
        <p:nvSpPr>
          <p:cNvPr id="5" name="Rectangle 4"/>
          <p:cNvSpPr/>
          <p:nvPr/>
        </p:nvSpPr>
        <p:spPr>
          <a:xfrm>
            <a:off x="2790737" y="476672"/>
            <a:ext cx="3658374"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Enrichment </a:t>
            </a:r>
          </a:p>
        </p:txBody>
      </p:sp>
      <p:pic>
        <p:nvPicPr>
          <p:cNvPr id="6" name="Picture 12" descr="TCS6 Logo_TRA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155798"/>
            <a:ext cx="2149078" cy="1244204"/>
          </a:xfrm>
          <a:prstGeom prst="rect">
            <a:avLst/>
          </a:prstGeom>
          <a:noFill/>
          <a:ln>
            <a:noFill/>
          </a:ln>
          <a:effectLst>
            <a:outerShdw dist="45791" dir="2021404"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 name="TextBox 6"/>
          <p:cNvSpPr txBox="1"/>
          <p:nvPr/>
        </p:nvSpPr>
        <p:spPr>
          <a:xfrm>
            <a:off x="251520" y="4581128"/>
            <a:ext cx="8280920" cy="1569660"/>
          </a:xfrm>
          <a:prstGeom prst="rect">
            <a:avLst/>
          </a:prstGeom>
          <a:noFill/>
        </p:spPr>
        <p:txBody>
          <a:bodyPr wrap="square" rtlCol="0">
            <a:spAutoFit/>
          </a:bodyPr>
          <a:lstStyle/>
          <a:p>
            <a:pPr algn="ctr"/>
            <a:r>
              <a:rPr lang="en-GB" sz="2400" i="1" dirty="0"/>
              <a:t>At TCS6, learning extends far beyond the classroom. The skills learnt in our Enrichment Programme will support studies and well-being, as well as helping our young people to prepare  for life after school.</a:t>
            </a:r>
            <a:endParaRPr lang="en-GB" sz="2400" dirty="0"/>
          </a:p>
        </p:txBody>
      </p:sp>
      <p:pic>
        <p:nvPicPr>
          <p:cNvPr id="3074" name="0A1CA684-C8E5-4F0B-83FD-CD86EC926054" descr="0A1CA684-C8E5-4F0B-83FD-CD86EC926054">
            <a:extLst>
              <a:ext uri="{FF2B5EF4-FFF2-40B4-BE49-F238E27FC236}">
                <a16:creationId xmlns:a16="http://schemas.microsoft.com/office/drawing/2014/main" id="{EEF52C1E-6894-47DF-8A00-CE51D2B34C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682464"/>
            <a:ext cx="3658374" cy="269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333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7"/>
          <p:cNvSpPr>
            <a:spLocks noChangeArrowheads="1"/>
          </p:cNvSpPr>
          <p:nvPr/>
        </p:nvSpPr>
        <p:spPr bwMode="auto">
          <a:xfrm rot="10800000">
            <a:off x="-33337" y="0"/>
            <a:ext cx="9144000" cy="6858000"/>
          </a:xfrm>
          <a:prstGeom prst="flowChartProcess">
            <a:avLst/>
          </a:prstGeom>
          <a:gradFill rotWithShape="1">
            <a:gsLst>
              <a:gs pos="0">
                <a:srgbClr val="6A3D90"/>
              </a:gs>
              <a:gs pos="100000">
                <a:srgbClr val="BDBDBD"/>
              </a:gs>
            </a:gsLst>
            <a:lin ang="162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lgn="just">
              <a:lnSpc>
                <a:spcPct val="119000"/>
              </a:lnSpc>
              <a:spcBef>
                <a:spcPts val="0"/>
              </a:spcBef>
              <a:spcAft>
                <a:spcPts val="0"/>
              </a:spcAft>
              <a:defRPr/>
            </a:pPr>
            <a:r>
              <a:rPr lang="en-GB" sz="1200" kern="1400" dirty="0">
                <a:solidFill>
                  <a:srgbClr val="000000"/>
                </a:solidFill>
                <a:latin typeface="Calibri" panose="020F0502020204030204" pitchFamily="34" charset="0"/>
              </a:rPr>
              <a:t> </a:t>
            </a:r>
          </a:p>
        </p:txBody>
      </p:sp>
      <p:sp>
        <p:nvSpPr>
          <p:cNvPr id="98310" name="AutoShape 6" descr="Image result for image council tax reminder teignbridge"/>
          <p:cNvSpPr>
            <a:spLocks noChangeAspect="1" noChangeArrowheads="1"/>
          </p:cNvSpPr>
          <p:nvPr/>
        </p:nvSpPr>
        <p:spPr bwMode="auto">
          <a:xfrm>
            <a:off x="4538663"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endParaRPr lang="en-US" dirty="0"/>
          </a:p>
        </p:txBody>
      </p:sp>
      <p:sp>
        <p:nvSpPr>
          <p:cNvPr id="2" name="Rectangle 1"/>
          <p:cNvSpPr/>
          <p:nvPr/>
        </p:nvSpPr>
        <p:spPr>
          <a:xfrm>
            <a:off x="1581378" y="476672"/>
            <a:ext cx="591456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Student Timetables </a:t>
            </a:r>
          </a:p>
        </p:txBody>
      </p:sp>
      <p:sp>
        <p:nvSpPr>
          <p:cNvPr id="3" name="TextBox 2"/>
          <p:cNvSpPr txBox="1"/>
          <p:nvPr/>
        </p:nvSpPr>
        <p:spPr>
          <a:xfrm>
            <a:off x="467544" y="1844824"/>
            <a:ext cx="8064896" cy="1477328"/>
          </a:xfrm>
          <a:prstGeom prst="rect">
            <a:avLst/>
          </a:prstGeom>
          <a:noFill/>
        </p:spPr>
        <p:txBody>
          <a:bodyPr wrap="square" rtlCol="0">
            <a:spAutoFit/>
          </a:bodyPr>
          <a:lstStyle/>
          <a:p>
            <a:pPr marL="285750" indent="-285750">
              <a:buFont typeface="Arial" panose="020B0604020202020204" pitchFamily="34" charset="0"/>
              <a:buChar char="•"/>
            </a:pPr>
            <a:r>
              <a:rPr lang="en-GB" dirty="0"/>
              <a:t>Every student has a unique timetable based on their chosen subjects.</a:t>
            </a:r>
          </a:p>
          <a:p>
            <a:pPr marL="285750" indent="-285750">
              <a:buFont typeface="Arial" panose="020B0604020202020204" pitchFamily="34" charset="0"/>
              <a:buChar char="•"/>
            </a:pPr>
            <a:r>
              <a:rPr lang="en-GB" dirty="0"/>
              <a:t>Level 3 students will have on average 5 lessons per subject</a:t>
            </a:r>
          </a:p>
          <a:p>
            <a:pPr marL="285750" indent="-285750">
              <a:buFont typeface="Arial" panose="020B0604020202020204" pitchFamily="34" charset="0"/>
              <a:buChar char="•"/>
            </a:pPr>
            <a:r>
              <a:rPr lang="en-GB" dirty="0"/>
              <a:t>Level 2 students, have on average 10 lessons for their chosen course, with work experience, resit lessons of Maths/English.</a:t>
            </a:r>
          </a:p>
          <a:p>
            <a:pPr marL="285750" indent="-285750">
              <a:buFont typeface="Arial" panose="020B0604020202020204" pitchFamily="34" charset="0"/>
              <a:buChar char="•"/>
            </a:pPr>
            <a:endParaRPr lang="en-GB" dirty="0"/>
          </a:p>
        </p:txBody>
      </p:sp>
      <p:sp>
        <p:nvSpPr>
          <p:cNvPr id="11" name="AutoShape 7"/>
          <p:cNvSpPr>
            <a:spLocks noChangeArrowheads="1"/>
          </p:cNvSpPr>
          <p:nvPr/>
        </p:nvSpPr>
        <p:spPr bwMode="auto">
          <a:xfrm rot="10800000">
            <a:off x="0" y="0"/>
            <a:ext cx="9144000" cy="6858000"/>
          </a:xfrm>
          <a:prstGeom prst="flowChartProcess">
            <a:avLst/>
          </a:prstGeom>
          <a:gradFill rotWithShape="1">
            <a:gsLst>
              <a:gs pos="0">
                <a:srgbClr val="6A3D90"/>
              </a:gs>
              <a:gs pos="100000">
                <a:srgbClr val="BDBDBD"/>
              </a:gs>
            </a:gsLst>
            <a:lin ang="162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lgn="just">
              <a:lnSpc>
                <a:spcPct val="119000"/>
              </a:lnSpc>
              <a:spcBef>
                <a:spcPts val="0"/>
              </a:spcBef>
              <a:spcAft>
                <a:spcPts val="0"/>
              </a:spcAft>
              <a:defRPr/>
            </a:pPr>
            <a:r>
              <a:rPr lang="en-GB" sz="1200" kern="1400" dirty="0">
                <a:solidFill>
                  <a:srgbClr val="000000"/>
                </a:solidFill>
                <a:latin typeface="Calibri" panose="020F0502020204030204" pitchFamily="34" charset="0"/>
              </a:rPr>
              <a:t> </a:t>
            </a:r>
          </a:p>
        </p:txBody>
      </p:sp>
      <p:pic>
        <p:nvPicPr>
          <p:cNvPr id="24" name="Picture 12" descr="TCS6 Logo_TRA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1535" y="111914"/>
            <a:ext cx="2149078" cy="1244204"/>
          </a:xfrm>
          <a:prstGeom prst="rect">
            <a:avLst/>
          </a:prstGeom>
          <a:noFill/>
          <a:ln>
            <a:noFill/>
          </a:ln>
          <a:effectLst>
            <a:outerShdw dist="45791" dir="2021404"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aphicFrame>
        <p:nvGraphicFramePr>
          <p:cNvPr id="16" name="Content Placeholder 6"/>
          <p:cNvGraphicFramePr>
            <a:graphicFrameLocks noGrp="1"/>
          </p:cNvGraphicFramePr>
          <p:nvPr>
            <p:extLst>
              <p:ext uri="{D42A27DB-BD31-4B8C-83A1-F6EECF244321}">
                <p14:modId xmlns:p14="http://schemas.microsoft.com/office/powerpoint/2010/main" val="3518553414"/>
              </p:ext>
            </p:extLst>
          </p:nvPr>
        </p:nvGraphicFramePr>
        <p:xfrm>
          <a:off x="-352012" y="883027"/>
          <a:ext cx="4890674" cy="54869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4842178" y="1415741"/>
            <a:ext cx="4104456" cy="2031325"/>
          </a:xfrm>
          <a:prstGeom prst="rect">
            <a:avLst/>
          </a:prstGeom>
          <a:noFill/>
        </p:spPr>
        <p:txBody>
          <a:bodyPr wrap="square" rtlCol="0">
            <a:spAutoFit/>
          </a:bodyPr>
          <a:lstStyle/>
          <a:p>
            <a:r>
              <a:rPr lang="en-GB" b="1" dirty="0"/>
              <a:t>When? </a:t>
            </a:r>
          </a:p>
          <a:p>
            <a:r>
              <a:rPr lang="en-GB" dirty="0"/>
              <a:t>Wednesday P5</a:t>
            </a:r>
          </a:p>
          <a:p>
            <a:endParaRPr lang="en-GB" dirty="0"/>
          </a:p>
          <a:p>
            <a:r>
              <a:rPr lang="en-GB" b="1" dirty="0"/>
              <a:t>Where?</a:t>
            </a:r>
          </a:p>
          <a:p>
            <a:r>
              <a:rPr lang="en-GB" dirty="0"/>
              <a:t>On and off site</a:t>
            </a:r>
          </a:p>
          <a:p>
            <a:endParaRPr lang="en-GB" dirty="0"/>
          </a:p>
          <a:p>
            <a:endParaRPr lang="en-GB" dirty="0"/>
          </a:p>
        </p:txBody>
      </p: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04113" y="3696897"/>
            <a:ext cx="3801417" cy="2940158"/>
          </a:xfrm>
          <a:prstGeom prst="rect">
            <a:avLst/>
          </a:prstGeom>
        </p:spPr>
      </p:pic>
    </p:spTree>
    <p:extLst>
      <p:ext uri="{BB962C8B-B14F-4D97-AF65-F5344CB8AC3E}">
        <p14:creationId xmlns:p14="http://schemas.microsoft.com/office/powerpoint/2010/main" val="3712633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
          <p:cNvSpPr>
            <a:spLocks noChangeArrowheads="1"/>
          </p:cNvSpPr>
          <p:nvPr/>
        </p:nvSpPr>
        <p:spPr bwMode="auto">
          <a:xfrm rot="10800000">
            <a:off x="-20947" y="0"/>
            <a:ext cx="9144000" cy="6858000"/>
          </a:xfrm>
          <a:prstGeom prst="flowChartProcess">
            <a:avLst/>
          </a:prstGeom>
          <a:gradFill rotWithShape="1">
            <a:gsLst>
              <a:gs pos="0">
                <a:srgbClr val="6A3D90"/>
              </a:gs>
              <a:gs pos="100000">
                <a:srgbClr val="BDBDBD"/>
              </a:gs>
            </a:gsLst>
            <a:lin ang="162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lgn="just">
              <a:lnSpc>
                <a:spcPct val="119000"/>
              </a:lnSpc>
              <a:spcBef>
                <a:spcPts val="0"/>
              </a:spcBef>
              <a:spcAft>
                <a:spcPts val="0"/>
              </a:spcAft>
              <a:defRPr/>
            </a:pPr>
            <a:r>
              <a:rPr lang="en-GB" sz="1200" kern="1400" dirty="0">
                <a:solidFill>
                  <a:srgbClr val="000000"/>
                </a:solidFill>
                <a:latin typeface="Calibri" panose="020F0502020204030204" pitchFamily="34" charset="0"/>
              </a:rPr>
              <a:t> </a:t>
            </a:r>
          </a:p>
        </p:txBody>
      </p:sp>
      <p:sp>
        <p:nvSpPr>
          <p:cNvPr id="3" name="Rectangle 2"/>
          <p:cNvSpPr/>
          <p:nvPr/>
        </p:nvSpPr>
        <p:spPr>
          <a:xfrm>
            <a:off x="1535430" y="404664"/>
            <a:ext cx="5677195" cy="769441"/>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Supporting  </a:t>
            </a:r>
            <a:r>
              <a:rPr lang="en-US" sz="4400" dirty="0">
                <a:ln w="0"/>
                <a:effectLst>
                  <a:outerShdw blurRad="38100" dist="19050" dir="2700000" algn="tl" rotWithShape="0">
                    <a:schemeClr val="dk1">
                      <a:alpha val="40000"/>
                    </a:schemeClr>
                  </a:outerShdw>
                </a:effectLst>
              </a:rPr>
              <a:t>N</a:t>
            </a:r>
            <a:r>
              <a:rPr lang="en-US" sz="4400" b="0" cap="none" spc="0" dirty="0">
                <a:ln w="0"/>
                <a:solidFill>
                  <a:schemeClr val="tx1"/>
                </a:solidFill>
                <a:effectLst>
                  <a:outerShdw blurRad="38100" dist="19050" dir="2700000" algn="tl" rotWithShape="0">
                    <a:schemeClr val="dk1">
                      <a:alpha val="40000"/>
                    </a:schemeClr>
                  </a:outerShdw>
                </a:effectLst>
              </a:rPr>
              <a:t>ext Steps </a:t>
            </a:r>
          </a:p>
        </p:txBody>
      </p:sp>
      <p:sp>
        <p:nvSpPr>
          <p:cNvPr id="4" name="TextBox 3"/>
          <p:cNvSpPr txBox="1"/>
          <p:nvPr/>
        </p:nvSpPr>
        <p:spPr>
          <a:xfrm>
            <a:off x="305575" y="1697905"/>
            <a:ext cx="8136904" cy="5078313"/>
          </a:xfrm>
          <a:prstGeom prst="rect">
            <a:avLst/>
          </a:prstGeom>
          <a:noFill/>
        </p:spPr>
        <p:txBody>
          <a:bodyPr wrap="square" rtlCol="0">
            <a:spAutoFit/>
          </a:bodyPr>
          <a:lstStyle/>
          <a:p>
            <a:r>
              <a:rPr lang="en-GB" dirty="0"/>
              <a:t>Throughout the year TCS6 supports students in reaching and achieving their ambitions: </a:t>
            </a:r>
          </a:p>
          <a:p>
            <a:endParaRPr lang="en-GB" b="1" dirty="0"/>
          </a:p>
          <a:p>
            <a:r>
              <a:rPr lang="en-GB" b="1" dirty="0"/>
              <a:t>Enrichment days – Sixth Form Specific </a:t>
            </a:r>
            <a:endParaRPr lang="en-GB" dirty="0"/>
          </a:p>
          <a:p>
            <a:pPr marL="285750" indent="-285750">
              <a:buFont typeface="Arial" panose="020B0604020202020204" pitchFamily="34" charset="0"/>
              <a:buChar char="•"/>
            </a:pPr>
            <a:r>
              <a:rPr lang="en-GB" dirty="0"/>
              <a:t>Northumbria University – Student Life presentation</a:t>
            </a:r>
          </a:p>
          <a:p>
            <a:pPr marL="285750" indent="-285750">
              <a:buFont typeface="Arial" panose="020B0604020202020204" pitchFamily="34" charset="0"/>
              <a:buChar char="•"/>
            </a:pPr>
            <a:r>
              <a:rPr lang="en-GB" dirty="0"/>
              <a:t>Bath University - Study Skills &amp; Personal Statements </a:t>
            </a:r>
          </a:p>
          <a:p>
            <a:endParaRPr lang="en-GB" b="1"/>
          </a:p>
          <a:p>
            <a:r>
              <a:rPr lang="en-GB" b="1"/>
              <a:t>Trips</a:t>
            </a:r>
            <a:endParaRPr lang="en-GB" b="1" dirty="0"/>
          </a:p>
          <a:p>
            <a:endParaRPr lang="en-GB" dirty="0"/>
          </a:p>
          <a:p>
            <a:pPr marL="285750" indent="-285750">
              <a:buFont typeface="Arial" panose="020B0604020202020204" pitchFamily="34" charset="0"/>
              <a:buChar char="•"/>
            </a:pPr>
            <a:r>
              <a:rPr lang="en-GB" dirty="0"/>
              <a:t>Master classes facilitated by NSSW – Subject specific</a:t>
            </a:r>
          </a:p>
          <a:p>
            <a:pPr marL="285750" indent="-285750">
              <a:buFont typeface="Arial" panose="020B0604020202020204" pitchFamily="34" charset="0"/>
              <a:buChar char="•"/>
            </a:pPr>
            <a:r>
              <a:rPr lang="en-GB" dirty="0"/>
              <a:t>University Taster days – Plymouth, Exeter, London, Cardiff</a:t>
            </a:r>
          </a:p>
          <a:p>
            <a:pPr marL="285750" indent="-285750">
              <a:buFont typeface="Arial" panose="020B0604020202020204" pitchFamily="34" charset="0"/>
              <a:buChar char="•"/>
            </a:pPr>
            <a:r>
              <a:rPr lang="en-GB" dirty="0"/>
              <a:t>Social opportunities – a termly trip for students to organise </a:t>
            </a:r>
          </a:p>
          <a:p>
            <a:endParaRPr lang="en-GB" dirty="0"/>
          </a:p>
          <a:p>
            <a:r>
              <a:rPr lang="en-GB" dirty="0"/>
              <a:t> </a:t>
            </a:r>
          </a:p>
          <a:p>
            <a:endParaRPr lang="en-GB" dirty="0"/>
          </a:p>
          <a:p>
            <a:endParaRPr lang="en-GB" dirty="0"/>
          </a:p>
          <a:p>
            <a:endParaRPr lang="en-GB" dirty="0"/>
          </a:p>
          <a:p>
            <a:endParaRPr lang="en-GB"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444208" y="5949280"/>
            <a:ext cx="2303780" cy="643255"/>
          </a:xfrm>
          <a:prstGeom prst="rect">
            <a:avLst/>
          </a:prstGeom>
        </p:spPr>
      </p:pic>
      <p:pic>
        <p:nvPicPr>
          <p:cNvPr id="1026" name="27273FE4-BC3B-4914-9428-08B031AC2DA3" descr="image1.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2708920"/>
            <a:ext cx="2798337"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4403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
          <p:cNvSpPr>
            <a:spLocks noChangeArrowheads="1"/>
          </p:cNvSpPr>
          <p:nvPr/>
        </p:nvSpPr>
        <p:spPr bwMode="auto">
          <a:xfrm rot="10800000">
            <a:off x="0" y="7932"/>
            <a:ext cx="9144000" cy="6858000"/>
          </a:xfrm>
          <a:prstGeom prst="flowChartProcess">
            <a:avLst/>
          </a:prstGeom>
          <a:gradFill rotWithShape="1">
            <a:gsLst>
              <a:gs pos="0">
                <a:srgbClr val="6A3D90"/>
              </a:gs>
              <a:gs pos="100000">
                <a:srgbClr val="BDBDBD"/>
              </a:gs>
            </a:gsLst>
            <a:lin ang="162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lgn="just">
              <a:lnSpc>
                <a:spcPct val="119000"/>
              </a:lnSpc>
              <a:spcBef>
                <a:spcPts val="0"/>
              </a:spcBef>
              <a:spcAft>
                <a:spcPts val="0"/>
              </a:spcAft>
              <a:defRPr/>
            </a:pPr>
            <a:r>
              <a:rPr lang="en-GB" sz="1200" kern="1400" dirty="0">
                <a:solidFill>
                  <a:srgbClr val="000000"/>
                </a:solidFill>
                <a:latin typeface="Calibri" panose="020F0502020204030204" pitchFamily="34" charset="0"/>
              </a:rPr>
              <a:t> </a:t>
            </a:r>
          </a:p>
        </p:txBody>
      </p:sp>
      <p:sp>
        <p:nvSpPr>
          <p:cNvPr id="3" name="Rectangle 2"/>
          <p:cNvSpPr/>
          <p:nvPr/>
        </p:nvSpPr>
        <p:spPr>
          <a:xfrm>
            <a:off x="2123728" y="322784"/>
            <a:ext cx="4465068" cy="1077218"/>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rPr>
              <a:t>Monitoring and Tracking  </a:t>
            </a:r>
          </a:p>
          <a:p>
            <a:pPr algn="ctr"/>
            <a:r>
              <a:rPr lang="en-US" sz="3200" dirty="0">
                <a:ln w="0"/>
                <a:effectLst>
                  <a:outerShdw blurRad="38100" dist="19050" dir="2700000" algn="tl" rotWithShape="0">
                    <a:schemeClr val="dk1">
                      <a:alpha val="40000"/>
                    </a:schemeClr>
                  </a:outerShdw>
                </a:effectLst>
              </a:rPr>
              <a:t>Progress</a:t>
            </a:r>
            <a:endParaRPr lang="en-US" sz="3200" b="0" cap="none" spc="0" dirty="0">
              <a:ln w="0"/>
              <a:solidFill>
                <a:schemeClr val="tx1"/>
              </a:solidFill>
              <a:effectLst>
                <a:outerShdw blurRad="38100" dist="19050" dir="2700000" algn="tl" rotWithShape="0">
                  <a:schemeClr val="dk1">
                    <a:alpha val="40000"/>
                  </a:schemeClr>
                </a:outerShdw>
              </a:effectLst>
            </a:endParaRPr>
          </a:p>
        </p:txBody>
      </p:sp>
      <p:pic>
        <p:nvPicPr>
          <p:cNvPr id="4" name="Picture 12" descr="TCS6 Logo_TRA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3975" y="153945"/>
            <a:ext cx="2149078" cy="1244204"/>
          </a:xfrm>
          <a:prstGeom prst="rect">
            <a:avLst/>
          </a:prstGeom>
          <a:noFill/>
          <a:ln>
            <a:noFill/>
          </a:ln>
          <a:effectLst>
            <a:outerShdw dist="45791" dir="2021404"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730190981"/>
              </p:ext>
            </p:extLst>
          </p:nvPr>
        </p:nvGraphicFramePr>
        <p:xfrm>
          <a:off x="33244" y="1410067"/>
          <a:ext cx="5184576" cy="1097280"/>
        </p:xfrm>
        <a:graphic>
          <a:graphicData uri="http://schemas.openxmlformats.org/drawingml/2006/table">
            <a:tbl>
              <a:tblPr firstRow="1" bandRow="1">
                <a:tableStyleId>{93296810-A885-4BE3-A3E7-6D5BEEA58F35}</a:tableStyleId>
              </a:tblPr>
              <a:tblGrid>
                <a:gridCol w="2880320">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tblGrid>
              <a:tr h="316834">
                <a:tc gridSpan="2">
                  <a:txBody>
                    <a:bodyPr/>
                    <a:lstStyle/>
                    <a:p>
                      <a:pPr algn="ctr"/>
                      <a:r>
                        <a:rPr lang="en-GB" dirty="0"/>
                        <a:t>Assessments</a:t>
                      </a:r>
                    </a:p>
                  </a:txBody>
                  <a:tcPr/>
                </a:tc>
                <a:tc hMerge="1">
                  <a:txBody>
                    <a:bodyPr/>
                    <a:lstStyle/>
                    <a:p>
                      <a:endParaRPr lang="en-GB" dirty="0"/>
                    </a:p>
                  </a:txBody>
                  <a:tcPr/>
                </a:tc>
                <a:extLst>
                  <a:ext uri="{0D108BD9-81ED-4DB2-BD59-A6C34878D82A}">
                    <a16:rowId xmlns:a16="http://schemas.microsoft.com/office/drawing/2014/main" val="10000"/>
                  </a:ext>
                </a:extLst>
              </a:tr>
              <a:tr h="316834">
                <a:tc>
                  <a:txBody>
                    <a:bodyPr/>
                    <a:lstStyle/>
                    <a:p>
                      <a:r>
                        <a:rPr lang="en-GB" dirty="0"/>
                        <a:t>Probation</a:t>
                      </a:r>
                      <a:r>
                        <a:rPr lang="en-GB" baseline="0" dirty="0"/>
                        <a:t> Assessments </a:t>
                      </a:r>
                      <a:endParaRPr lang="en-GB" dirty="0"/>
                    </a:p>
                  </a:txBody>
                  <a:tcPr/>
                </a:tc>
                <a:tc>
                  <a:txBody>
                    <a:bodyPr/>
                    <a:lstStyle/>
                    <a:p>
                      <a:r>
                        <a:rPr lang="en-GB" dirty="0"/>
                        <a:t>23-27</a:t>
                      </a:r>
                      <a:r>
                        <a:rPr lang="en-GB" baseline="30000" dirty="0"/>
                        <a:t>th</a:t>
                      </a:r>
                      <a:r>
                        <a:rPr lang="en-GB" baseline="0" dirty="0"/>
                        <a:t> September</a:t>
                      </a:r>
                      <a:endParaRPr lang="en-GB" dirty="0"/>
                    </a:p>
                  </a:txBody>
                  <a:tcPr/>
                </a:tc>
                <a:extLst>
                  <a:ext uri="{0D108BD9-81ED-4DB2-BD59-A6C34878D82A}">
                    <a16:rowId xmlns:a16="http://schemas.microsoft.com/office/drawing/2014/main" val="10001"/>
                  </a:ext>
                </a:extLst>
              </a:tr>
              <a:tr h="316834">
                <a:tc>
                  <a:txBody>
                    <a:bodyPr/>
                    <a:lstStyle/>
                    <a:p>
                      <a:r>
                        <a:rPr lang="en-GB" dirty="0"/>
                        <a:t>SF Assessment week </a:t>
                      </a:r>
                    </a:p>
                  </a:txBody>
                  <a:tcPr/>
                </a:tc>
                <a:tc>
                  <a:txBody>
                    <a:bodyPr/>
                    <a:lstStyle/>
                    <a:p>
                      <a:r>
                        <a:rPr lang="en-GB" baseline="0" dirty="0"/>
                        <a:t>13</a:t>
                      </a:r>
                      <a:r>
                        <a:rPr lang="en-GB" baseline="30000" dirty="0"/>
                        <a:t>th</a:t>
                      </a:r>
                      <a:r>
                        <a:rPr lang="en-GB" baseline="0" dirty="0"/>
                        <a:t> December</a:t>
                      </a:r>
                      <a:endParaRPr lang="en-GB" dirty="0"/>
                    </a:p>
                  </a:txBody>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56340386"/>
              </p:ext>
            </p:extLst>
          </p:nvPr>
        </p:nvGraphicFramePr>
        <p:xfrm>
          <a:off x="168814" y="3195467"/>
          <a:ext cx="4896544" cy="3339749"/>
        </p:xfrm>
        <a:graphic>
          <a:graphicData uri="http://schemas.openxmlformats.org/drawingml/2006/table">
            <a:tbl>
              <a:tblPr firstRow="1" bandRow="1">
                <a:tableStyleId>{93296810-A885-4BE3-A3E7-6D5BEEA58F35}</a:tableStyleId>
              </a:tblPr>
              <a:tblGrid>
                <a:gridCol w="2448272">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tblGrid>
              <a:tr h="494554">
                <a:tc gridSpan="2">
                  <a:txBody>
                    <a:bodyPr/>
                    <a:lstStyle/>
                    <a:p>
                      <a:pPr algn="ctr"/>
                      <a:r>
                        <a:rPr lang="en-GB" baseline="0" dirty="0"/>
                        <a:t>Communication with home </a:t>
                      </a:r>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642463">
                <a:tc>
                  <a:txBody>
                    <a:bodyPr/>
                    <a:lstStyle/>
                    <a:p>
                      <a:r>
                        <a:rPr lang="en-GB" dirty="0"/>
                        <a:t>Sixth</a:t>
                      </a:r>
                      <a:r>
                        <a:rPr lang="en-GB" baseline="0" dirty="0"/>
                        <a:t> Form Subject parents evening </a:t>
                      </a:r>
                      <a:endParaRPr lang="en-GB" dirty="0"/>
                    </a:p>
                  </a:txBody>
                  <a:tcPr/>
                </a:tc>
                <a:tc>
                  <a:txBody>
                    <a:bodyPr/>
                    <a:lstStyle/>
                    <a:p>
                      <a:r>
                        <a:rPr lang="en-GB" dirty="0"/>
                        <a:t>Wednesday 20</a:t>
                      </a:r>
                      <a:r>
                        <a:rPr lang="en-GB" baseline="30000" dirty="0"/>
                        <a:t>th</a:t>
                      </a:r>
                      <a:r>
                        <a:rPr lang="en-GB" dirty="0"/>
                        <a:t>  October</a:t>
                      </a:r>
                    </a:p>
                  </a:txBody>
                  <a:tcPr/>
                </a:tc>
                <a:extLst>
                  <a:ext uri="{0D108BD9-81ED-4DB2-BD59-A6C34878D82A}">
                    <a16:rowId xmlns:a16="http://schemas.microsoft.com/office/drawing/2014/main" val="10001"/>
                  </a:ext>
                </a:extLst>
              </a:tr>
              <a:tr h="917806">
                <a:tc>
                  <a:txBody>
                    <a:bodyPr/>
                    <a:lstStyle/>
                    <a:p>
                      <a:r>
                        <a:rPr lang="en-GB" dirty="0"/>
                        <a:t>Sixth Form Parents:</a:t>
                      </a:r>
                      <a:r>
                        <a:rPr lang="en-GB" baseline="0" dirty="0"/>
                        <a:t> Coffee and Chat</a:t>
                      </a:r>
                      <a:endParaRPr lang="en-GB" dirty="0"/>
                    </a:p>
                  </a:txBody>
                  <a:tcPr/>
                </a:tc>
                <a:tc>
                  <a:txBody>
                    <a:bodyPr/>
                    <a:lstStyle/>
                    <a:p>
                      <a:r>
                        <a:rPr lang="en-GB" baseline="0" dirty="0"/>
                        <a:t>Friday 10th December </a:t>
                      </a:r>
                    </a:p>
                    <a:p>
                      <a:r>
                        <a:rPr lang="en-GB" baseline="0" dirty="0"/>
                        <a:t>9.30-12.30pm </a:t>
                      </a:r>
                      <a:endParaRPr lang="en-GB" dirty="0"/>
                    </a:p>
                  </a:txBody>
                  <a:tcPr/>
                </a:tc>
                <a:extLst>
                  <a:ext uri="{0D108BD9-81ED-4DB2-BD59-A6C34878D82A}">
                    <a16:rowId xmlns:a16="http://schemas.microsoft.com/office/drawing/2014/main" val="10002"/>
                  </a:ext>
                </a:extLst>
              </a:tr>
              <a:tr h="642463">
                <a:tc>
                  <a:txBody>
                    <a:bodyPr/>
                    <a:lstStyle/>
                    <a:p>
                      <a:r>
                        <a:rPr lang="en-GB" dirty="0"/>
                        <a:t>Sixth</a:t>
                      </a:r>
                      <a:r>
                        <a:rPr lang="en-GB" baseline="0" dirty="0"/>
                        <a:t> Form Website/Instagram</a:t>
                      </a:r>
                      <a:endParaRPr lang="en-GB" dirty="0"/>
                    </a:p>
                  </a:txBody>
                  <a:tcPr/>
                </a:tc>
                <a:tc>
                  <a:txBody>
                    <a:bodyPr/>
                    <a:lstStyle/>
                    <a:p>
                      <a:r>
                        <a:rPr lang="en-GB" dirty="0"/>
                        <a:t>Ongoing – updated regularly </a:t>
                      </a:r>
                    </a:p>
                  </a:txBody>
                  <a:tcPr/>
                </a:tc>
                <a:extLst>
                  <a:ext uri="{0D108BD9-81ED-4DB2-BD59-A6C34878D82A}">
                    <a16:rowId xmlns:a16="http://schemas.microsoft.com/office/drawing/2014/main" val="10003"/>
                  </a:ext>
                </a:extLst>
              </a:tr>
              <a:tr h="642463">
                <a:tc>
                  <a:txBody>
                    <a:bodyPr/>
                    <a:lstStyle/>
                    <a:p>
                      <a:r>
                        <a:rPr lang="en-GB" dirty="0"/>
                        <a:t>Sixth</a:t>
                      </a:r>
                      <a:r>
                        <a:rPr lang="en-GB" baseline="0" dirty="0"/>
                        <a:t> Form News Round Up</a:t>
                      </a:r>
                      <a:endParaRPr lang="en-GB" dirty="0"/>
                    </a:p>
                  </a:txBody>
                  <a:tcPr/>
                </a:tc>
                <a:tc>
                  <a:txBody>
                    <a:bodyPr/>
                    <a:lstStyle/>
                    <a:p>
                      <a:r>
                        <a:rPr lang="en-GB" dirty="0"/>
                        <a:t>Termly</a:t>
                      </a:r>
                      <a:r>
                        <a:rPr lang="en-GB" baseline="0" dirty="0"/>
                        <a:t> newsletter </a:t>
                      </a:r>
                      <a:endParaRPr lang="en-GB" dirty="0"/>
                    </a:p>
                  </a:txBody>
                  <a:tcPr/>
                </a:tc>
                <a:extLst>
                  <a:ext uri="{0D108BD9-81ED-4DB2-BD59-A6C34878D82A}">
                    <a16:rowId xmlns:a16="http://schemas.microsoft.com/office/drawing/2014/main" val="10004"/>
                  </a:ext>
                </a:extLst>
              </a:tr>
            </a:tbl>
          </a:graphicData>
        </a:graphic>
      </p:graphicFrame>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128" y="2174578"/>
            <a:ext cx="2983152" cy="1892789"/>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511892340"/>
              </p:ext>
            </p:extLst>
          </p:nvPr>
        </p:nvGraphicFramePr>
        <p:xfrm>
          <a:off x="5167627" y="4489345"/>
          <a:ext cx="3857708" cy="1752600"/>
        </p:xfrm>
        <a:graphic>
          <a:graphicData uri="http://schemas.openxmlformats.org/drawingml/2006/table">
            <a:tbl>
              <a:tblPr firstRow="1" bandRow="1">
                <a:tableStyleId>{93296810-A885-4BE3-A3E7-6D5BEEA58F35}</a:tableStyleId>
              </a:tblPr>
              <a:tblGrid>
                <a:gridCol w="2117853">
                  <a:extLst>
                    <a:ext uri="{9D8B030D-6E8A-4147-A177-3AD203B41FA5}">
                      <a16:colId xmlns:a16="http://schemas.microsoft.com/office/drawing/2014/main" val="20000"/>
                    </a:ext>
                  </a:extLst>
                </a:gridCol>
                <a:gridCol w="1739855">
                  <a:extLst>
                    <a:ext uri="{9D8B030D-6E8A-4147-A177-3AD203B41FA5}">
                      <a16:colId xmlns:a16="http://schemas.microsoft.com/office/drawing/2014/main" val="20001"/>
                    </a:ext>
                  </a:extLst>
                </a:gridCol>
              </a:tblGrid>
              <a:tr h="370840">
                <a:tc>
                  <a:txBody>
                    <a:bodyPr/>
                    <a:lstStyle/>
                    <a:p>
                      <a:r>
                        <a:rPr lang="en-GB" dirty="0"/>
                        <a:t>Reporting</a:t>
                      </a:r>
                      <a:r>
                        <a:rPr lang="en-GB" baseline="0" dirty="0"/>
                        <a:t> Progress (via email) </a:t>
                      </a:r>
                      <a:endParaRPr lang="en-GB" dirty="0"/>
                    </a:p>
                  </a:txBody>
                  <a:tcPr/>
                </a:tc>
                <a:tc>
                  <a:txBody>
                    <a:bodyPr/>
                    <a:lstStyle/>
                    <a:p>
                      <a:endParaRPr lang="en-GB" dirty="0"/>
                    </a:p>
                  </a:txBody>
                  <a:tcPr/>
                </a:tc>
                <a:extLst>
                  <a:ext uri="{0D108BD9-81ED-4DB2-BD59-A6C34878D82A}">
                    <a16:rowId xmlns:a16="http://schemas.microsoft.com/office/drawing/2014/main" val="10000"/>
                  </a:ext>
                </a:extLst>
              </a:tr>
              <a:tr h="370840">
                <a:tc>
                  <a:txBody>
                    <a:bodyPr/>
                    <a:lstStyle/>
                    <a:p>
                      <a:r>
                        <a:rPr lang="en-GB" dirty="0"/>
                        <a:t>Written Report</a:t>
                      </a:r>
                    </a:p>
                  </a:txBody>
                  <a:tcPr/>
                </a:tc>
                <a:tc>
                  <a:txBody>
                    <a:bodyPr/>
                    <a:lstStyle/>
                    <a:p>
                      <a:r>
                        <a:rPr lang="en-GB" dirty="0"/>
                        <a:t>Jan 2022</a:t>
                      </a:r>
                    </a:p>
                  </a:txBody>
                  <a:tcPr/>
                </a:tc>
                <a:extLst>
                  <a:ext uri="{0D108BD9-81ED-4DB2-BD59-A6C34878D82A}">
                    <a16:rowId xmlns:a16="http://schemas.microsoft.com/office/drawing/2014/main" val="10001"/>
                  </a:ext>
                </a:extLst>
              </a:tr>
              <a:tr h="370840">
                <a:tc>
                  <a:txBody>
                    <a:bodyPr/>
                    <a:lstStyle/>
                    <a:p>
                      <a:r>
                        <a:rPr lang="en-GB" dirty="0"/>
                        <a:t>Data</a:t>
                      </a:r>
                      <a:r>
                        <a:rPr lang="en-GB" baseline="0" dirty="0"/>
                        <a:t> Report</a:t>
                      </a:r>
                      <a:endParaRPr lang="en-GB" dirty="0"/>
                    </a:p>
                  </a:txBody>
                  <a:tcPr/>
                </a:tc>
                <a:tc>
                  <a:txBody>
                    <a:bodyPr/>
                    <a:lstStyle/>
                    <a:p>
                      <a:r>
                        <a:rPr lang="en-GB" dirty="0"/>
                        <a:t>March</a:t>
                      </a:r>
                      <a:r>
                        <a:rPr lang="en-GB" baseline="0" dirty="0"/>
                        <a:t> 2022</a:t>
                      </a:r>
                      <a:endParaRPr lang="en-GB" dirty="0"/>
                    </a:p>
                  </a:txBody>
                  <a:tcPr/>
                </a:tc>
                <a:extLst>
                  <a:ext uri="{0D108BD9-81ED-4DB2-BD59-A6C34878D82A}">
                    <a16:rowId xmlns:a16="http://schemas.microsoft.com/office/drawing/2014/main" val="10002"/>
                  </a:ext>
                </a:extLst>
              </a:tr>
              <a:tr h="370840">
                <a:tc>
                  <a:txBody>
                    <a:bodyPr/>
                    <a:lstStyle/>
                    <a:p>
                      <a:r>
                        <a:rPr lang="en-GB" dirty="0"/>
                        <a:t>Data</a:t>
                      </a:r>
                      <a:r>
                        <a:rPr lang="en-GB" baseline="0" dirty="0"/>
                        <a:t> Report</a:t>
                      </a:r>
                      <a:endParaRPr lang="en-GB" dirty="0"/>
                    </a:p>
                  </a:txBody>
                  <a:tcPr/>
                </a:tc>
                <a:tc>
                  <a:txBody>
                    <a:bodyPr/>
                    <a:lstStyle/>
                    <a:p>
                      <a:r>
                        <a:rPr lang="en-GB" dirty="0"/>
                        <a:t>July 2022</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1472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auto">
          <a:xfrm rot="10800000">
            <a:off x="-20947" y="0"/>
            <a:ext cx="9144000" cy="6858000"/>
          </a:xfrm>
          <a:prstGeom prst="flowChartProcess">
            <a:avLst/>
          </a:prstGeom>
          <a:gradFill rotWithShape="1">
            <a:gsLst>
              <a:gs pos="0">
                <a:srgbClr val="6A3D90"/>
              </a:gs>
              <a:gs pos="100000">
                <a:srgbClr val="BDBDBD"/>
              </a:gs>
            </a:gsLst>
            <a:lin ang="162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lgn="just">
              <a:lnSpc>
                <a:spcPct val="119000"/>
              </a:lnSpc>
              <a:spcBef>
                <a:spcPts val="0"/>
              </a:spcBef>
              <a:spcAft>
                <a:spcPts val="0"/>
              </a:spcAft>
              <a:defRPr/>
            </a:pPr>
            <a:r>
              <a:rPr lang="en-GB" sz="1200" kern="1400" dirty="0">
                <a:solidFill>
                  <a:srgbClr val="000000"/>
                </a:solidFill>
                <a:latin typeface="Calibri" panose="020F0502020204030204" pitchFamily="34" charset="0"/>
              </a:rPr>
              <a:t> </a:t>
            </a:r>
          </a:p>
        </p:txBody>
      </p:sp>
      <p:sp>
        <p:nvSpPr>
          <p:cNvPr id="3" name="TextBox 2"/>
          <p:cNvSpPr txBox="1"/>
          <p:nvPr/>
        </p:nvSpPr>
        <p:spPr>
          <a:xfrm>
            <a:off x="518605" y="5718399"/>
            <a:ext cx="8064896" cy="707886"/>
          </a:xfrm>
          <a:prstGeom prst="rect">
            <a:avLst/>
          </a:prstGeom>
          <a:noFill/>
        </p:spPr>
        <p:txBody>
          <a:bodyPr wrap="square" rtlCol="0">
            <a:spAutoFit/>
          </a:bodyPr>
          <a:lstStyle/>
          <a:p>
            <a:pPr algn="ctr"/>
            <a:r>
              <a:rPr lang="en-GB" sz="2000" dirty="0"/>
              <a:t>There is assistance available to support students at TCS6; application forms and more details are available from Mrs Deeks.</a:t>
            </a:r>
          </a:p>
        </p:txBody>
      </p:sp>
      <p:sp>
        <p:nvSpPr>
          <p:cNvPr id="5" name="Rectangle 4"/>
          <p:cNvSpPr/>
          <p:nvPr/>
        </p:nvSpPr>
        <p:spPr>
          <a:xfrm>
            <a:off x="2575131" y="476672"/>
            <a:ext cx="408958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16-19 Bursary</a:t>
            </a:r>
          </a:p>
        </p:txBody>
      </p:sp>
      <p:sp>
        <p:nvSpPr>
          <p:cNvPr id="6" name="TextBox 5"/>
          <p:cNvSpPr txBox="1"/>
          <p:nvPr/>
        </p:nvSpPr>
        <p:spPr>
          <a:xfrm>
            <a:off x="683568" y="2204864"/>
            <a:ext cx="7416824" cy="2031325"/>
          </a:xfrm>
          <a:prstGeom prst="rect">
            <a:avLst/>
          </a:prstGeom>
          <a:noFill/>
        </p:spPr>
        <p:txBody>
          <a:bodyPr wrap="square" rtlCol="0">
            <a:spAutoFit/>
          </a:bodyPr>
          <a:lstStyle/>
          <a:p>
            <a:pPr fontAlgn="base"/>
            <a:r>
              <a:rPr lang="en-GB" b="1" dirty="0"/>
              <a:t>What a bursary is for?</a:t>
            </a:r>
          </a:p>
          <a:p>
            <a:endParaRPr lang="en-GB" dirty="0"/>
          </a:p>
          <a:p>
            <a:r>
              <a:rPr lang="en-GB" dirty="0"/>
              <a:t>The 16-19 bursary is a limited fund made available for supporting eligible young people with the costs of transport, food, books, educational visits or other course materials or equipment essential to successfully completing their programme of study. </a:t>
            </a:r>
          </a:p>
          <a:p>
            <a:endParaRPr lang="en-GB" dirty="0"/>
          </a:p>
        </p:txBody>
      </p:sp>
      <p:pic>
        <p:nvPicPr>
          <p:cNvPr id="7" name="Picture 12" descr="TCS6 Logo_TRA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155798"/>
            <a:ext cx="2149078" cy="1244204"/>
          </a:xfrm>
          <a:prstGeom prst="rect">
            <a:avLst/>
          </a:prstGeom>
          <a:noFill/>
          <a:ln>
            <a:noFill/>
          </a:ln>
          <a:effectLst>
            <a:outerShdw dist="45791" dir="2021404"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486334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auto">
          <a:xfrm>
            <a:off x="0" y="0"/>
            <a:ext cx="9144000" cy="6857999"/>
          </a:xfrm>
          <a:prstGeom prst="flowChartProcess">
            <a:avLst/>
          </a:prstGeom>
          <a:gradFill rotWithShape="1">
            <a:gsLst>
              <a:gs pos="0">
                <a:srgbClr val="6A3D90"/>
              </a:gs>
              <a:gs pos="100000">
                <a:srgbClr val="BDBDBD"/>
              </a:gs>
            </a:gsLst>
            <a:lin ang="162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27432" tIns="27432" rIns="27432" bIns="27432"/>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endParaRPr lang="en-US" sz="1350" dirty="0">
              <a:solidFill>
                <a:prstClr val="black"/>
              </a:solidFill>
            </a:endParaRPr>
          </a:p>
        </p:txBody>
      </p:sp>
      <p:sp>
        <p:nvSpPr>
          <p:cNvPr id="3" name="Content Placeholder 2"/>
          <p:cNvSpPr>
            <a:spLocks noGrp="1"/>
          </p:cNvSpPr>
          <p:nvPr>
            <p:ph idx="1"/>
          </p:nvPr>
        </p:nvSpPr>
        <p:spPr>
          <a:xfrm>
            <a:off x="486548" y="2217826"/>
            <a:ext cx="7886700" cy="3263504"/>
          </a:xfrm>
        </p:spPr>
        <p:txBody>
          <a:bodyPr>
            <a:normAutofit/>
          </a:bodyPr>
          <a:lstStyle/>
          <a:p>
            <a:endParaRPr lang="en-GB" dirty="0"/>
          </a:p>
          <a:p>
            <a:endParaRPr lang="en-GB" dirty="0"/>
          </a:p>
          <a:p>
            <a:endParaRPr lang="en-GB" dirty="0"/>
          </a:p>
        </p:txBody>
      </p:sp>
      <p:pic>
        <p:nvPicPr>
          <p:cNvPr id="5" name="Picture 12" descr="TCS6 Logo_TRA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3979" y="230632"/>
            <a:ext cx="1567601" cy="907559"/>
          </a:xfrm>
          <a:prstGeom prst="rect">
            <a:avLst/>
          </a:prstGeom>
          <a:noFill/>
          <a:ln>
            <a:noFill/>
          </a:ln>
          <a:effectLst>
            <a:outerShdw dist="45791" dir="2021404"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 name="TextBox 6"/>
          <p:cNvSpPr txBox="1"/>
          <p:nvPr/>
        </p:nvSpPr>
        <p:spPr>
          <a:xfrm>
            <a:off x="894823" y="465143"/>
            <a:ext cx="6692892" cy="507831"/>
          </a:xfrm>
          <a:prstGeom prst="rect">
            <a:avLst/>
          </a:prstGeom>
          <a:noFill/>
        </p:spPr>
        <p:txBody>
          <a:bodyPr wrap="square" rtlCol="0">
            <a:spAutoFit/>
          </a:bodyPr>
          <a:lstStyle/>
          <a:p>
            <a:pPr algn="ctr" defTabSz="685800"/>
            <a:r>
              <a:rPr lang="en-GB" sz="2700" b="1" dirty="0">
                <a:solidFill>
                  <a:prstClr val="black"/>
                </a:solidFill>
                <a:latin typeface="Calibri" panose="020F0502020204030204"/>
              </a:rPr>
              <a:t>Exam Success 2021</a:t>
            </a:r>
          </a:p>
        </p:txBody>
      </p:sp>
      <p:graphicFrame>
        <p:nvGraphicFramePr>
          <p:cNvPr id="8" name="Table 7"/>
          <p:cNvGraphicFramePr>
            <a:graphicFrameLocks noGrp="1"/>
          </p:cNvGraphicFramePr>
          <p:nvPr>
            <p:extLst>
              <p:ext uri="{D42A27DB-BD31-4B8C-83A1-F6EECF244321}">
                <p14:modId xmlns:p14="http://schemas.microsoft.com/office/powerpoint/2010/main" val="1448201139"/>
              </p:ext>
            </p:extLst>
          </p:nvPr>
        </p:nvGraphicFramePr>
        <p:xfrm>
          <a:off x="611659" y="2795170"/>
          <a:ext cx="8045792" cy="3502517"/>
        </p:xfrm>
        <a:graphic>
          <a:graphicData uri="http://schemas.openxmlformats.org/drawingml/2006/table">
            <a:tbl>
              <a:tblPr>
                <a:tableStyleId>{5C22544A-7EE6-4342-B048-85BDC9FD1C3A}</a:tableStyleId>
              </a:tblPr>
              <a:tblGrid>
                <a:gridCol w="850131">
                  <a:extLst>
                    <a:ext uri="{9D8B030D-6E8A-4147-A177-3AD203B41FA5}">
                      <a16:colId xmlns:a16="http://schemas.microsoft.com/office/drawing/2014/main" val="20000"/>
                    </a:ext>
                  </a:extLst>
                </a:gridCol>
                <a:gridCol w="1122915">
                  <a:extLst>
                    <a:ext uri="{9D8B030D-6E8A-4147-A177-3AD203B41FA5}">
                      <a16:colId xmlns:a16="http://schemas.microsoft.com/office/drawing/2014/main" val="20001"/>
                    </a:ext>
                  </a:extLst>
                </a:gridCol>
                <a:gridCol w="2680165">
                  <a:extLst>
                    <a:ext uri="{9D8B030D-6E8A-4147-A177-3AD203B41FA5}">
                      <a16:colId xmlns:a16="http://schemas.microsoft.com/office/drawing/2014/main" val="20002"/>
                    </a:ext>
                  </a:extLst>
                </a:gridCol>
                <a:gridCol w="3392581">
                  <a:extLst>
                    <a:ext uri="{9D8B030D-6E8A-4147-A177-3AD203B41FA5}">
                      <a16:colId xmlns:a16="http://schemas.microsoft.com/office/drawing/2014/main" val="20003"/>
                    </a:ext>
                  </a:extLst>
                </a:gridCol>
              </a:tblGrid>
              <a:tr h="184343">
                <a:tc>
                  <a:txBody>
                    <a:bodyPr/>
                    <a:lstStyle/>
                    <a:p>
                      <a:pPr algn="l" fontAlgn="b"/>
                      <a:r>
                        <a:rPr lang="en-GB" sz="900" u="none" strike="noStrike" dirty="0">
                          <a:effectLst/>
                        </a:rPr>
                        <a:t>Back</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Yasmin</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University of Plymouth</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Nursing (Adult Health)</a:t>
                      </a:r>
                      <a:endParaRPr lang="en-GB" sz="9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0"/>
                  </a:ext>
                </a:extLst>
              </a:tr>
              <a:tr h="184343">
                <a:tc>
                  <a:txBody>
                    <a:bodyPr/>
                    <a:lstStyle/>
                    <a:p>
                      <a:pPr algn="l" fontAlgn="b"/>
                      <a:r>
                        <a:rPr lang="en-GB" sz="900" u="none" strike="noStrike" dirty="0">
                          <a:effectLst/>
                        </a:rPr>
                        <a:t>Cannonier</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Esme Joy</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Birmingham City University</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Marketing</a:t>
                      </a:r>
                      <a:endParaRPr lang="en-GB" sz="9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1"/>
                  </a:ext>
                </a:extLst>
              </a:tr>
              <a:tr h="184343">
                <a:tc>
                  <a:txBody>
                    <a:bodyPr/>
                    <a:lstStyle/>
                    <a:p>
                      <a:pPr algn="l" fontAlgn="b"/>
                      <a:r>
                        <a:rPr lang="en-GB" sz="900" u="none" strike="noStrike" dirty="0">
                          <a:effectLst/>
                        </a:rPr>
                        <a:t>Cartwright</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Emily Jane</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Cardiff University</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Neuroscience</a:t>
                      </a:r>
                      <a:endParaRPr lang="en-GB" sz="9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2"/>
                  </a:ext>
                </a:extLst>
              </a:tr>
              <a:tr h="184343">
                <a:tc>
                  <a:txBody>
                    <a:bodyPr/>
                    <a:lstStyle/>
                    <a:p>
                      <a:pPr algn="l" fontAlgn="b"/>
                      <a:r>
                        <a:rPr lang="en-GB" sz="900" u="none" strike="noStrike" dirty="0">
                          <a:effectLst/>
                        </a:rPr>
                        <a:t>De Lange</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Lucy</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Bristol, University of the West of England</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Forensic Science (with Foundation Year)</a:t>
                      </a:r>
                      <a:endParaRPr lang="en-GB" sz="9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3"/>
                  </a:ext>
                </a:extLst>
              </a:tr>
              <a:tr h="184343">
                <a:tc>
                  <a:txBody>
                    <a:bodyPr/>
                    <a:lstStyle/>
                    <a:p>
                      <a:pPr algn="l" fontAlgn="b"/>
                      <a:r>
                        <a:rPr lang="en-GB" sz="900" u="none" strike="noStrike" dirty="0">
                          <a:effectLst/>
                        </a:rPr>
                        <a:t>Dunne</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Archie</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University of Kent</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Biomedical Science with a Sandwich Year</a:t>
                      </a:r>
                      <a:endParaRPr lang="en-GB" sz="9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4"/>
                  </a:ext>
                </a:extLst>
              </a:tr>
              <a:tr h="184343">
                <a:tc>
                  <a:txBody>
                    <a:bodyPr/>
                    <a:lstStyle/>
                    <a:p>
                      <a:pPr algn="l" fontAlgn="b"/>
                      <a:r>
                        <a:rPr lang="en-GB" sz="900" u="none" strike="noStrike" dirty="0">
                          <a:effectLst/>
                        </a:rPr>
                        <a:t>Hudson</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Dylan</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Bristol, University of the West of England</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Physiotherapy</a:t>
                      </a:r>
                      <a:endParaRPr lang="en-GB" sz="9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5"/>
                  </a:ext>
                </a:extLst>
              </a:tr>
              <a:tr h="184343">
                <a:tc>
                  <a:txBody>
                    <a:bodyPr/>
                    <a:lstStyle/>
                    <a:p>
                      <a:pPr algn="l" fontAlgn="b"/>
                      <a:r>
                        <a:rPr lang="en-GB" sz="900" u="none" strike="noStrike" dirty="0">
                          <a:effectLst/>
                        </a:rPr>
                        <a:t>Hughes</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Alicia</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University of Exeter</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Modern Languages</a:t>
                      </a:r>
                      <a:endParaRPr lang="en-GB" sz="9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6"/>
                  </a:ext>
                </a:extLst>
              </a:tr>
              <a:tr h="184343">
                <a:tc>
                  <a:txBody>
                    <a:bodyPr/>
                    <a:lstStyle/>
                    <a:p>
                      <a:pPr algn="l" fontAlgn="b"/>
                      <a:r>
                        <a:rPr lang="en-GB" sz="900" u="none" strike="noStrike" dirty="0">
                          <a:effectLst/>
                        </a:rPr>
                        <a:t>Jones</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Nathan</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Cardiff Metropolitan University</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Product Design</a:t>
                      </a:r>
                      <a:endParaRPr lang="en-GB" sz="9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7"/>
                  </a:ext>
                </a:extLst>
              </a:tr>
              <a:tr h="184343">
                <a:tc>
                  <a:txBody>
                    <a:bodyPr/>
                    <a:lstStyle/>
                    <a:p>
                      <a:pPr algn="l" fontAlgn="b"/>
                      <a:r>
                        <a:rPr lang="en-GB" sz="900" u="none" strike="noStrike" dirty="0">
                          <a:effectLst/>
                        </a:rPr>
                        <a:t>Lockyer</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Millie</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University of Bristol</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History</a:t>
                      </a:r>
                      <a:endParaRPr lang="en-GB" sz="9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8"/>
                  </a:ext>
                </a:extLst>
              </a:tr>
              <a:tr h="184343">
                <a:tc>
                  <a:txBody>
                    <a:bodyPr/>
                    <a:lstStyle/>
                    <a:p>
                      <a:pPr algn="l" fontAlgn="b"/>
                      <a:r>
                        <a:rPr lang="en-GB" sz="900" u="none" strike="noStrike" dirty="0">
                          <a:effectLst/>
                        </a:rPr>
                        <a:t>Martin</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Eve</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University of Portsmouth</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Criminology and Forensic Studies</a:t>
                      </a:r>
                      <a:endParaRPr lang="en-GB" sz="9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9"/>
                  </a:ext>
                </a:extLst>
              </a:tr>
              <a:tr h="184343">
                <a:tc>
                  <a:txBody>
                    <a:bodyPr/>
                    <a:lstStyle/>
                    <a:p>
                      <a:pPr algn="l" fontAlgn="b"/>
                      <a:r>
                        <a:rPr lang="en-GB" sz="900" u="none" strike="noStrike" dirty="0">
                          <a:effectLst/>
                        </a:rPr>
                        <a:t>McGeary</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Rhys Billy</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Loughborough University</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Aeronautical Engineering</a:t>
                      </a:r>
                      <a:endParaRPr lang="en-GB" sz="9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10"/>
                  </a:ext>
                </a:extLst>
              </a:tr>
              <a:tr h="184343">
                <a:tc>
                  <a:txBody>
                    <a:bodyPr/>
                    <a:lstStyle/>
                    <a:p>
                      <a:pPr algn="l" fontAlgn="b"/>
                      <a:r>
                        <a:rPr lang="en-GB" sz="900" u="none" strike="noStrike" dirty="0">
                          <a:effectLst/>
                        </a:rPr>
                        <a:t>McNally</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Maximillian Louis</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University of Portsmouth</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Economics</a:t>
                      </a:r>
                      <a:endParaRPr lang="en-GB" sz="9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11"/>
                  </a:ext>
                </a:extLst>
              </a:tr>
              <a:tr h="184343">
                <a:tc>
                  <a:txBody>
                    <a:bodyPr/>
                    <a:lstStyle/>
                    <a:p>
                      <a:pPr algn="l" fontAlgn="b"/>
                      <a:r>
                        <a:rPr lang="en-GB" sz="900" u="none" strike="noStrike" dirty="0">
                          <a:effectLst/>
                        </a:rPr>
                        <a:t>Michaud</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Molly</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Cardiff University</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Human Geography</a:t>
                      </a:r>
                      <a:endParaRPr lang="en-GB" sz="9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12"/>
                  </a:ext>
                </a:extLst>
              </a:tr>
              <a:tr h="184343">
                <a:tc>
                  <a:txBody>
                    <a:bodyPr/>
                    <a:lstStyle/>
                    <a:p>
                      <a:pPr algn="l" fontAlgn="b"/>
                      <a:r>
                        <a:rPr lang="en-GB" sz="900" u="none" strike="noStrike" dirty="0">
                          <a:effectLst/>
                        </a:rPr>
                        <a:t>Overson</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Phoebe</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Keele University</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Physiotherapy with Integrated Masters</a:t>
                      </a:r>
                      <a:endParaRPr lang="en-GB" sz="9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13"/>
                  </a:ext>
                </a:extLst>
              </a:tr>
              <a:tr h="184343">
                <a:tc>
                  <a:txBody>
                    <a:bodyPr/>
                    <a:lstStyle/>
                    <a:p>
                      <a:pPr algn="l" fontAlgn="b"/>
                      <a:r>
                        <a:rPr lang="en-GB" sz="900" u="none" strike="noStrike" dirty="0">
                          <a:effectLst/>
                        </a:rPr>
                        <a:t>Rodwell</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Joseph James</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University of Exeter</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Civil Engineering</a:t>
                      </a:r>
                      <a:endParaRPr lang="en-GB" sz="9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14"/>
                  </a:ext>
                </a:extLst>
              </a:tr>
              <a:tr h="184343">
                <a:tc>
                  <a:txBody>
                    <a:bodyPr/>
                    <a:lstStyle/>
                    <a:p>
                      <a:pPr algn="l" fontAlgn="b"/>
                      <a:r>
                        <a:rPr lang="en-GB" sz="900" u="none" strike="noStrike" dirty="0">
                          <a:effectLst/>
                        </a:rPr>
                        <a:t>Scollick</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Finlay James</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University of East Anglia UEA</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Geography and International Development with a Year Abroad</a:t>
                      </a:r>
                      <a:endParaRPr lang="en-GB" sz="9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15"/>
                  </a:ext>
                </a:extLst>
              </a:tr>
              <a:tr h="184343">
                <a:tc>
                  <a:txBody>
                    <a:bodyPr/>
                    <a:lstStyle/>
                    <a:p>
                      <a:pPr algn="l" fontAlgn="b"/>
                      <a:r>
                        <a:rPr lang="en-GB" sz="900" u="none" strike="noStrike" dirty="0">
                          <a:effectLst/>
                        </a:rPr>
                        <a:t>Tapp</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Amelia Kate</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London School of Economics and Political Science</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Economics</a:t>
                      </a:r>
                      <a:endParaRPr lang="en-GB" sz="9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16"/>
                  </a:ext>
                </a:extLst>
              </a:tr>
              <a:tr h="184343">
                <a:tc>
                  <a:txBody>
                    <a:bodyPr/>
                    <a:lstStyle/>
                    <a:p>
                      <a:pPr algn="l" fontAlgn="b"/>
                      <a:r>
                        <a:rPr lang="en-GB" sz="900" u="none" strike="noStrike" dirty="0">
                          <a:effectLst/>
                        </a:rPr>
                        <a:t>Turner</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Ben</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Liverpool John Moores University</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Civil Engineering</a:t>
                      </a:r>
                      <a:endParaRPr lang="en-GB" sz="9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17"/>
                  </a:ext>
                </a:extLst>
              </a:tr>
              <a:tr h="184343">
                <a:tc>
                  <a:txBody>
                    <a:bodyPr/>
                    <a:lstStyle/>
                    <a:p>
                      <a:pPr algn="l" fontAlgn="b"/>
                      <a:r>
                        <a:rPr lang="en-GB" sz="900" u="none" strike="noStrike" dirty="0">
                          <a:effectLst/>
                        </a:rPr>
                        <a:t>Van Hagen</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Charlie</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University of Cumbria</a:t>
                      </a:r>
                      <a:endParaRPr lang="en-GB" sz="9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GB" sz="900" u="none" strike="noStrike" dirty="0">
                          <a:effectLst/>
                        </a:rPr>
                        <a:t>Sport Rehabilitation</a:t>
                      </a:r>
                      <a:endParaRPr lang="en-GB" sz="9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18"/>
                  </a:ext>
                </a:extLst>
              </a:tr>
            </a:tbl>
          </a:graphicData>
        </a:graphic>
      </p:graphicFrame>
      <p:sp>
        <p:nvSpPr>
          <p:cNvPr id="9" name="TextBox 8"/>
          <p:cNvSpPr txBox="1"/>
          <p:nvPr/>
        </p:nvSpPr>
        <p:spPr>
          <a:xfrm>
            <a:off x="611659" y="1502245"/>
            <a:ext cx="7080422" cy="715581"/>
          </a:xfrm>
          <a:prstGeom prst="rect">
            <a:avLst/>
          </a:prstGeom>
          <a:noFill/>
        </p:spPr>
        <p:txBody>
          <a:bodyPr wrap="square" rtlCol="0">
            <a:spAutoFit/>
          </a:bodyPr>
          <a:lstStyle/>
          <a:p>
            <a:pPr marL="214313" indent="-214313" defTabSz="685800">
              <a:buFont typeface="Arial" panose="020B0604020202020204" pitchFamily="34" charset="0"/>
              <a:buChar char="•"/>
            </a:pPr>
            <a:r>
              <a:rPr lang="en-GB" sz="1350" dirty="0">
                <a:solidFill>
                  <a:prstClr val="black"/>
                </a:solidFill>
                <a:latin typeface="Calibri" panose="020F0502020204030204"/>
              </a:rPr>
              <a:t>All students applying to University have been awarded a place</a:t>
            </a:r>
          </a:p>
          <a:p>
            <a:pPr marL="214313" indent="-214313" defTabSz="685800">
              <a:buFont typeface="Arial" panose="020B0604020202020204" pitchFamily="34" charset="0"/>
              <a:buChar char="•"/>
            </a:pPr>
            <a:r>
              <a:rPr lang="en-GB" sz="1350" dirty="0">
                <a:solidFill>
                  <a:prstClr val="black"/>
                </a:solidFill>
                <a:latin typeface="Calibri" panose="020F0502020204030204"/>
              </a:rPr>
              <a:t>100% pass rate for level 3 courses </a:t>
            </a:r>
          </a:p>
          <a:p>
            <a:pPr marL="214313" indent="-214313" defTabSz="685800">
              <a:buFont typeface="Arial" panose="020B0604020202020204" pitchFamily="34" charset="0"/>
              <a:buChar char="•"/>
            </a:pPr>
            <a:r>
              <a:rPr lang="en-GB" sz="1350" dirty="0">
                <a:solidFill>
                  <a:prstClr val="black"/>
                </a:solidFill>
                <a:latin typeface="Calibri" panose="020F0502020204030204"/>
              </a:rPr>
              <a:t>44% of Level 3 grades were A/A* equivalent</a:t>
            </a:r>
          </a:p>
        </p:txBody>
      </p:sp>
      <p:pic>
        <p:nvPicPr>
          <p:cNvPr id="6" name="Picture 5">
            <a:extLst>
              <a:ext uri="{FF2B5EF4-FFF2-40B4-BE49-F238E27FC236}">
                <a16:creationId xmlns:a16="http://schemas.microsoft.com/office/drawing/2014/main" id="{B5EE9AE4-8509-4674-A8F0-650154EBAE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401473"/>
            <a:ext cx="1869855" cy="1238285"/>
          </a:xfrm>
          <a:prstGeom prst="rect">
            <a:avLst/>
          </a:prstGeom>
        </p:spPr>
      </p:pic>
    </p:spTree>
    <p:extLst>
      <p:ext uri="{BB962C8B-B14F-4D97-AF65-F5344CB8AC3E}">
        <p14:creationId xmlns:p14="http://schemas.microsoft.com/office/powerpoint/2010/main" val="1005289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a:extLst>
              <a:ext uri="{FF2B5EF4-FFF2-40B4-BE49-F238E27FC236}">
                <a16:creationId xmlns:a16="http://schemas.microsoft.com/office/drawing/2014/main" id="{BC4E9286-B54F-4319-9A7F-EF15AE0D7813}"/>
              </a:ext>
            </a:extLst>
          </p:cNvPr>
          <p:cNvSpPr>
            <a:spLocks noChangeArrowheads="1"/>
          </p:cNvSpPr>
          <p:nvPr/>
        </p:nvSpPr>
        <p:spPr bwMode="auto">
          <a:xfrm rot="10800000">
            <a:off x="-18002" y="0"/>
            <a:ext cx="9180004" cy="6858000"/>
          </a:xfrm>
          <a:prstGeom prst="flowChartProcess">
            <a:avLst/>
          </a:prstGeom>
          <a:gradFill rotWithShape="1">
            <a:gsLst>
              <a:gs pos="0">
                <a:srgbClr val="6A3D90"/>
              </a:gs>
              <a:gs pos="100000">
                <a:srgbClr val="BDBDBD"/>
              </a:gs>
            </a:gsLst>
            <a:lin ang="162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lgn="just">
              <a:lnSpc>
                <a:spcPct val="119000"/>
              </a:lnSpc>
              <a:spcBef>
                <a:spcPts val="0"/>
              </a:spcBef>
              <a:spcAft>
                <a:spcPts val="0"/>
              </a:spcAft>
              <a:defRPr/>
            </a:pPr>
            <a:endParaRPr lang="en-GB" sz="1200" kern="1400" dirty="0">
              <a:solidFill>
                <a:srgbClr val="000000"/>
              </a:solidFill>
              <a:latin typeface="Calibri" panose="020F0502020204030204" pitchFamily="34" charset="0"/>
            </a:endParaRPr>
          </a:p>
        </p:txBody>
      </p:sp>
      <p:sp>
        <p:nvSpPr>
          <p:cNvPr id="2" name="Title 1">
            <a:extLst>
              <a:ext uri="{FF2B5EF4-FFF2-40B4-BE49-F238E27FC236}">
                <a16:creationId xmlns:a16="http://schemas.microsoft.com/office/drawing/2014/main" id="{CAA92193-6BA1-4C3C-994E-5FF37DBEAC14}"/>
              </a:ext>
            </a:extLst>
          </p:cNvPr>
          <p:cNvSpPr>
            <a:spLocks noGrp="1"/>
          </p:cNvSpPr>
          <p:nvPr>
            <p:ph type="title"/>
          </p:nvPr>
        </p:nvSpPr>
        <p:spPr/>
        <p:txBody>
          <a:bodyPr/>
          <a:lstStyle/>
          <a:p>
            <a:r>
              <a:rPr lang="en-GB" b="1" dirty="0"/>
              <a:t>Aims of the Session </a:t>
            </a:r>
          </a:p>
        </p:txBody>
      </p:sp>
      <p:sp>
        <p:nvSpPr>
          <p:cNvPr id="3" name="Content Placeholder 2">
            <a:extLst>
              <a:ext uri="{FF2B5EF4-FFF2-40B4-BE49-F238E27FC236}">
                <a16:creationId xmlns:a16="http://schemas.microsoft.com/office/drawing/2014/main" id="{B0E2DF6C-4E62-497E-B7CA-C9CACABC99EF}"/>
              </a:ext>
            </a:extLst>
          </p:cNvPr>
          <p:cNvSpPr>
            <a:spLocks noGrp="1"/>
          </p:cNvSpPr>
          <p:nvPr>
            <p:ph idx="1"/>
          </p:nvPr>
        </p:nvSpPr>
        <p:spPr>
          <a:xfrm>
            <a:off x="611560" y="2408313"/>
            <a:ext cx="7704667" cy="3332816"/>
          </a:xfrm>
        </p:spPr>
        <p:txBody>
          <a:bodyPr/>
          <a:lstStyle/>
          <a:p>
            <a:r>
              <a:rPr lang="en-GB" dirty="0"/>
              <a:t> Sixth Form Life</a:t>
            </a:r>
          </a:p>
          <a:p>
            <a:r>
              <a:rPr lang="en-GB" dirty="0"/>
              <a:t>Key routines</a:t>
            </a:r>
          </a:p>
          <a:p>
            <a:r>
              <a:rPr lang="en-GB" dirty="0"/>
              <a:t>Assessment and monitoring </a:t>
            </a:r>
          </a:p>
          <a:p>
            <a:r>
              <a:rPr lang="en-GB" dirty="0"/>
              <a:t>Looking to the future </a:t>
            </a:r>
          </a:p>
          <a:p>
            <a:endParaRPr lang="en-GB" dirty="0"/>
          </a:p>
        </p:txBody>
      </p:sp>
      <p:pic>
        <p:nvPicPr>
          <p:cNvPr id="5" name="Picture 4">
            <a:extLst>
              <a:ext uri="{FF2B5EF4-FFF2-40B4-BE49-F238E27FC236}">
                <a16:creationId xmlns:a16="http://schemas.microsoft.com/office/drawing/2014/main" id="{62A1A468-2B54-4B1D-94F5-FE7BF7BB1E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9995" y="2564904"/>
            <a:ext cx="3896805" cy="2581146"/>
          </a:xfrm>
          <a:prstGeom prst="rect">
            <a:avLst/>
          </a:prstGeom>
        </p:spPr>
      </p:pic>
    </p:spTree>
    <p:extLst>
      <p:ext uri="{BB962C8B-B14F-4D97-AF65-F5344CB8AC3E}">
        <p14:creationId xmlns:p14="http://schemas.microsoft.com/office/powerpoint/2010/main" val="1853327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484784"/>
            <a:ext cx="7848872" cy="2185214"/>
          </a:xfrm>
          <a:prstGeom prst="rect">
            <a:avLst/>
          </a:prstGeom>
          <a:noFill/>
        </p:spPr>
        <p:txBody>
          <a:bodyPr wrap="square" rtlCol="0">
            <a:spAutoFit/>
          </a:bodyPr>
          <a:lstStyle/>
          <a:p>
            <a:pPr algn="ctr"/>
            <a:r>
              <a:rPr lang="en-GB" sz="2800" dirty="0">
                <a:solidFill>
                  <a:srgbClr val="00B0F0"/>
                </a:solidFill>
              </a:rPr>
              <a:t> </a:t>
            </a:r>
            <a:endParaRPr lang="en-GB" dirty="0"/>
          </a:p>
          <a:p>
            <a:endParaRPr lang="en-GB" dirty="0"/>
          </a:p>
          <a:p>
            <a:endParaRPr lang="en-GB" dirty="0"/>
          </a:p>
          <a:p>
            <a:endParaRPr lang="en-GB" dirty="0"/>
          </a:p>
          <a:p>
            <a:endParaRPr lang="en-GB" dirty="0"/>
          </a:p>
          <a:p>
            <a:endParaRPr lang="en-GB" dirty="0"/>
          </a:p>
          <a:p>
            <a:r>
              <a:rPr lang="en-GB" dirty="0"/>
              <a:t>   </a:t>
            </a:r>
          </a:p>
        </p:txBody>
      </p:sp>
      <p:sp>
        <p:nvSpPr>
          <p:cNvPr id="3" name="AutoShape 7"/>
          <p:cNvSpPr>
            <a:spLocks noChangeArrowheads="1"/>
          </p:cNvSpPr>
          <p:nvPr/>
        </p:nvSpPr>
        <p:spPr bwMode="auto">
          <a:xfrm rot="10800000">
            <a:off x="-54006" y="0"/>
            <a:ext cx="9180004" cy="6858000"/>
          </a:xfrm>
          <a:prstGeom prst="flowChartProcess">
            <a:avLst/>
          </a:prstGeom>
          <a:gradFill rotWithShape="1">
            <a:gsLst>
              <a:gs pos="0">
                <a:srgbClr val="6A3D90"/>
              </a:gs>
              <a:gs pos="100000">
                <a:srgbClr val="BDBDBD"/>
              </a:gs>
            </a:gsLst>
            <a:lin ang="162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lgn="just">
              <a:lnSpc>
                <a:spcPct val="119000"/>
              </a:lnSpc>
              <a:spcBef>
                <a:spcPts val="0"/>
              </a:spcBef>
              <a:spcAft>
                <a:spcPts val="0"/>
              </a:spcAft>
              <a:defRPr/>
            </a:pPr>
            <a:endParaRPr lang="en-GB" sz="1200" kern="1400" dirty="0">
              <a:solidFill>
                <a:srgbClr val="000000"/>
              </a:solidFill>
              <a:latin typeface="Calibri" panose="020F0502020204030204" pitchFamily="34" charset="0"/>
            </a:endParaRPr>
          </a:p>
        </p:txBody>
      </p:sp>
      <p:sp>
        <p:nvSpPr>
          <p:cNvPr id="5" name="Rectangle 4"/>
          <p:cNvSpPr/>
          <p:nvPr/>
        </p:nvSpPr>
        <p:spPr>
          <a:xfrm>
            <a:off x="827584" y="638399"/>
            <a:ext cx="629941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 </a:t>
            </a:r>
            <a:r>
              <a:rPr lang="en-US" sz="4400" b="0" cap="none" spc="0" dirty="0">
                <a:ln w="0"/>
                <a:solidFill>
                  <a:schemeClr val="tx1"/>
                </a:solidFill>
                <a:effectLst>
                  <a:outerShdw blurRad="38100" dist="19050" dir="2700000" algn="tl" rotWithShape="0">
                    <a:schemeClr val="dk1">
                      <a:alpha val="40000"/>
                    </a:schemeClr>
                  </a:outerShdw>
                </a:effectLst>
              </a:rPr>
              <a:t>Ensuring Success at TCS 6</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393" y="2276872"/>
            <a:ext cx="3456384" cy="3175552"/>
          </a:xfrm>
          <a:prstGeom prst="rect">
            <a:avLst/>
          </a:prstGeom>
        </p:spPr>
      </p:pic>
      <p:sp>
        <p:nvSpPr>
          <p:cNvPr id="7" name="TextBox 6"/>
          <p:cNvSpPr txBox="1"/>
          <p:nvPr/>
        </p:nvSpPr>
        <p:spPr>
          <a:xfrm>
            <a:off x="3779912" y="1711695"/>
            <a:ext cx="4680520" cy="5909310"/>
          </a:xfrm>
          <a:prstGeom prst="rect">
            <a:avLst/>
          </a:prstGeom>
          <a:noFill/>
        </p:spPr>
        <p:txBody>
          <a:bodyPr wrap="square" rtlCol="0">
            <a:spAutoFit/>
          </a:bodyPr>
          <a:lstStyle/>
          <a:p>
            <a:r>
              <a:rPr lang="en-GB" b="1" dirty="0"/>
              <a:t>Our Aims: </a:t>
            </a:r>
          </a:p>
          <a:p>
            <a:endParaRPr lang="en-GB" dirty="0"/>
          </a:p>
          <a:p>
            <a:r>
              <a:rPr lang="en-GB" dirty="0"/>
              <a:t>To enable students to do as well as they can, to get where they want to go.</a:t>
            </a:r>
          </a:p>
          <a:p>
            <a:endParaRPr lang="en-GB" dirty="0"/>
          </a:p>
          <a:p>
            <a:r>
              <a:rPr lang="en-GB" dirty="0"/>
              <a:t>To provide opportunities to enable our students to develop skills for the future: social and leadership as well as academic.</a:t>
            </a:r>
          </a:p>
          <a:p>
            <a:endParaRPr lang="en-GB" b="1" dirty="0">
              <a:solidFill>
                <a:srgbClr val="7030A0"/>
              </a:solidFill>
            </a:endParaRPr>
          </a:p>
          <a:p>
            <a:r>
              <a:rPr lang="en-GB" dirty="0"/>
              <a:t>To foster confident, balanced and happy citizens through an enjoyable experience.</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8" name="Picture 12" descr="TCS6 Logo_TRA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5321433"/>
            <a:ext cx="2149078" cy="1244204"/>
          </a:xfrm>
          <a:prstGeom prst="rect">
            <a:avLst/>
          </a:prstGeom>
          <a:noFill/>
          <a:ln>
            <a:noFill/>
          </a:ln>
          <a:effectLst>
            <a:outerShdw dist="45791" dir="2021404"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33981661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7"/>
          <p:cNvSpPr>
            <a:spLocks noChangeArrowheads="1"/>
          </p:cNvSpPr>
          <p:nvPr/>
        </p:nvSpPr>
        <p:spPr bwMode="auto">
          <a:xfrm rot="10800000">
            <a:off x="0" y="0"/>
            <a:ext cx="9144000" cy="6858000"/>
          </a:xfrm>
          <a:prstGeom prst="flowChartProcess">
            <a:avLst/>
          </a:prstGeom>
          <a:gradFill rotWithShape="1">
            <a:gsLst>
              <a:gs pos="0">
                <a:srgbClr val="6A3D90"/>
              </a:gs>
              <a:gs pos="100000">
                <a:srgbClr val="BDBDBD"/>
              </a:gs>
            </a:gsLst>
            <a:lin ang="162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lgn="just">
              <a:lnSpc>
                <a:spcPct val="119000"/>
              </a:lnSpc>
              <a:spcBef>
                <a:spcPts val="0"/>
              </a:spcBef>
              <a:spcAft>
                <a:spcPts val="0"/>
              </a:spcAft>
              <a:defRPr/>
            </a:pPr>
            <a:r>
              <a:rPr lang="en-GB" sz="1200" kern="1400" dirty="0">
                <a:solidFill>
                  <a:srgbClr val="000000"/>
                </a:solidFill>
                <a:latin typeface="Calibri" panose="020F0502020204030204" pitchFamily="34" charset="0"/>
              </a:rPr>
              <a:t> </a:t>
            </a:r>
          </a:p>
        </p:txBody>
      </p:sp>
      <p:sp>
        <p:nvSpPr>
          <p:cNvPr id="98310" name="AutoShape 6" descr="Image result for image council tax reminder teignbridge"/>
          <p:cNvSpPr>
            <a:spLocks noChangeAspect="1" noChangeArrowheads="1"/>
          </p:cNvSpPr>
          <p:nvPr/>
        </p:nvSpPr>
        <p:spPr bwMode="auto">
          <a:xfrm>
            <a:off x="4538663"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endParaRPr lang="en-US" dirty="0"/>
          </a:p>
        </p:txBody>
      </p:sp>
      <p:sp>
        <p:nvSpPr>
          <p:cNvPr id="2" name="TextBox 1"/>
          <p:cNvSpPr txBox="1"/>
          <p:nvPr/>
        </p:nvSpPr>
        <p:spPr>
          <a:xfrm>
            <a:off x="539552" y="404664"/>
            <a:ext cx="8136904" cy="369332"/>
          </a:xfrm>
          <a:prstGeom prst="rect">
            <a:avLst/>
          </a:prstGeom>
          <a:noFill/>
        </p:spPr>
        <p:txBody>
          <a:bodyPr wrap="square" rtlCol="0">
            <a:spAutoFit/>
          </a:bodyPr>
          <a:lstStyle/>
          <a:p>
            <a:endParaRPr lang="en-GB" dirty="0"/>
          </a:p>
        </p:txBody>
      </p:sp>
      <p:sp>
        <p:nvSpPr>
          <p:cNvPr id="3" name="Rectangle 2"/>
          <p:cNvSpPr/>
          <p:nvPr/>
        </p:nvSpPr>
        <p:spPr>
          <a:xfrm>
            <a:off x="539552" y="286551"/>
            <a:ext cx="6107698" cy="954107"/>
          </a:xfrm>
          <a:prstGeom prst="rect">
            <a:avLst/>
          </a:prstGeom>
          <a:noFill/>
        </p:spPr>
        <p:txBody>
          <a:bodyPr wrap="square" lIns="91440" tIns="45720" rIns="91440" bIns="45720">
            <a:spAutoFit/>
          </a:bodyPr>
          <a:lstStyle/>
          <a:p>
            <a:pPr algn="ctr"/>
            <a:r>
              <a:rPr lang="en-US" sz="2800" cap="none" spc="0" dirty="0">
                <a:ln w="0"/>
                <a:solidFill>
                  <a:schemeClr val="tx1"/>
                </a:solidFill>
                <a:effectLst>
                  <a:outerShdw blurRad="38100" dist="19050" dir="2700000" algn="tl" rotWithShape="0">
                    <a:schemeClr val="dk1">
                      <a:alpha val="40000"/>
                    </a:schemeClr>
                  </a:outerShdw>
                </a:effectLst>
              </a:rPr>
              <a:t>A Day in the Life of a Sixth Form Student</a:t>
            </a:r>
          </a:p>
        </p:txBody>
      </p:sp>
      <p:pic>
        <p:nvPicPr>
          <p:cNvPr id="12" name="Picture 12" descr="TCS6 Logo_TRA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1086" y="14877"/>
            <a:ext cx="2149078" cy="1244204"/>
          </a:xfrm>
          <a:prstGeom prst="rect">
            <a:avLst/>
          </a:prstGeom>
          <a:noFill/>
          <a:ln>
            <a:noFill/>
          </a:ln>
          <a:effectLst>
            <a:outerShdw dist="45791" dir="2021404"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TextBox 5"/>
          <p:cNvSpPr txBox="1"/>
          <p:nvPr/>
        </p:nvSpPr>
        <p:spPr>
          <a:xfrm>
            <a:off x="647564" y="5686619"/>
            <a:ext cx="7848872" cy="923330"/>
          </a:xfrm>
          <a:prstGeom prst="rect">
            <a:avLst/>
          </a:prstGeom>
          <a:noFill/>
        </p:spPr>
        <p:txBody>
          <a:bodyPr wrap="square" rtlCol="0">
            <a:spAutoFit/>
          </a:bodyPr>
          <a:lstStyle/>
          <a:p>
            <a:endParaRPr lang="en-GB" dirty="0"/>
          </a:p>
          <a:p>
            <a:r>
              <a:rPr lang="en-GB" dirty="0"/>
              <a:t>A student’s timetable is unique to their chosen subjects, and for Level 2 students lessons are combined with 1 day of work experience on a Thursday.</a:t>
            </a:r>
          </a:p>
        </p:txBody>
      </p:sp>
      <p:pic>
        <p:nvPicPr>
          <p:cNvPr id="1026" name="B4B862D8-B911-486B-8944-39EE5CC3C4D2" descr="B4B862D8-B911-486B-8944-39EE5CC3C4D2">
            <a:extLst>
              <a:ext uri="{FF2B5EF4-FFF2-40B4-BE49-F238E27FC236}">
                <a16:creationId xmlns:a16="http://schemas.microsoft.com/office/drawing/2014/main" id="{F915B4A0-5819-4106-9CAF-B5E890545B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358" y="1357171"/>
            <a:ext cx="5726728" cy="442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4978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7"/>
          <p:cNvSpPr>
            <a:spLocks noChangeArrowheads="1"/>
          </p:cNvSpPr>
          <p:nvPr/>
        </p:nvSpPr>
        <p:spPr bwMode="auto">
          <a:xfrm rot="10800000">
            <a:off x="-12700" y="0"/>
            <a:ext cx="9144000" cy="6858000"/>
          </a:xfrm>
          <a:prstGeom prst="flowChartProcess">
            <a:avLst/>
          </a:prstGeom>
          <a:gradFill rotWithShape="1">
            <a:gsLst>
              <a:gs pos="0">
                <a:srgbClr val="6A3D90"/>
              </a:gs>
              <a:gs pos="100000">
                <a:srgbClr val="BDBDBD"/>
              </a:gs>
            </a:gsLst>
            <a:lin ang="162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lgn="just">
              <a:lnSpc>
                <a:spcPct val="119000"/>
              </a:lnSpc>
              <a:spcBef>
                <a:spcPts val="0"/>
              </a:spcBef>
              <a:spcAft>
                <a:spcPts val="0"/>
              </a:spcAft>
              <a:defRPr/>
            </a:pPr>
            <a:r>
              <a:rPr lang="en-GB" sz="1200" kern="1400" dirty="0">
                <a:solidFill>
                  <a:srgbClr val="000000"/>
                </a:solidFill>
                <a:latin typeface="Calibri" panose="020F0502020204030204" pitchFamily="34" charset="0"/>
              </a:rPr>
              <a:t> </a:t>
            </a:r>
          </a:p>
        </p:txBody>
      </p:sp>
      <p:sp>
        <p:nvSpPr>
          <p:cNvPr id="98310" name="AutoShape 6" descr="Image result for image council tax reminder teignbridge"/>
          <p:cNvSpPr>
            <a:spLocks noChangeAspect="1" noChangeArrowheads="1"/>
          </p:cNvSpPr>
          <p:nvPr/>
        </p:nvSpPr>
        <p:spPr bwMode="auto">
          <a:xfrm>
            <a:off x="4538663"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endParaRPr lang="en-US" dirty="0"/>
          </a:p>
        </p:txBody>
      </p:sp>
      <p:sp>
        <p:nvSpPr>
          <p:cNvPr id="2" name="TextBox 1"/>
          <p:cNvSpPr txBox="1"/>
          <p:nvPr/>
        </p:nvSpPr>
        <p:spPr>
          <a:xfrm>
            <a:off x="539552" y="404664"/>
            <a:ext cx="8136904" cy="369332"/>
          </a:xfrm>
          <a:prstGeom prst="rect">
            <a:avLst/>
          </a:prstGeom>
          <a:noFill/>
        </p:spPr>
        <p:txBody>
          <a:bodyPr wrap="square" rtlCol="0">
            <a:spAutoFit/>
          </a:bodyPr>
          <a:lstStyle/>
          <a:p>
            <a:endParaRPr lang="en-GB" dirty="0"/>
          </a:p>
        </p:txBody>
      </p:sp>
      <p:sp>
        <p:nvSpPr>
          <p:cNvPr id="3" name="Rectangle 2"/>
          <p:cNvSpPr/>
          <p:nvPr/>
        </p:nvSpPr>
        <p:spPr>
          <a:xfrm>
            <a:off x="2769589" y="464731"/>
            <a:ext cx="3538148"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Attendance</a:t>
            </a:r>
          </a:p>
        </p:txBody>
      </p:sp>
      <p:sp>
        <p:nvSpPr>
          <p:cNvPr id="4" name="TextBox 3"/>
          <p:cNvSpPr txBox="1"/>
          <p:nvPr/>
        </p:nvSpPr>
        <p:spPr>
          <a:xfrm>
            <a:off x="200816" y="2103140"/>
            <a:ext cx="7848872" cy="5940088"/>
          </a:xfrm>
          <a:prstGeom prst="rect">
            <a:avLst/>
          </a:prstGeom>
          <a:noFill/>
        </p:spPr>
        <p:txBody>
          <a:bodyPr wrap="square" rtlCol="0">
            <a:spAutoFit/>
          </a:bodyPr>
          <a:lstStyle/>
          <a:p>
            <a:pPr marL="285750" indent="-285750">
              <a:buFont typeface="Arial" panose="020B0604020202020204" pitchFamily="34" charset="0"/>
              <a:buChar char="•"/>
            </a:pPr>
            <a:r>
              <a:rPr lang="en-GB" sz="2000" b="1" dirty="0"/>
              <a:t>Registration 8.50-9.10am on a Monday – Thursday </a:t>
            </a:r>
          </a:p>
          <a:p>
            <a:pPr marL="285750" indent="-285750">
              <a:buFontTx/>
              <a:buChar char="-"/>
            </a:pPr>
            <a:r>
              <a:rPr lang="en-GB" dirty="0"/>
              <a:t>Level 2 students are not expected to register on their work experience day</a:t>
            </a:r>
          </a:p>
          <a:p>
            <a:pPr marL="285750" indent="-285750">
              <a:buFontTx/>
              <a:buChar char="-"/>
            </a:pPr>
            <a:r>
              <a:rPr lang="en-GB" dirty="0"/>
              <a:t>If a student does not have any lessons on a certain day, they do not need to register. </a:t>
            </a:r>
          </a:p>
          <a:p>
            <a:endParaRPr lang="en-GB" b="1" dirty="0"/>
          </a:p>
          <a:p>
            <a:r>
              <a:rPr lang="en-GB" b="1" dirty="0"/>
              <a:t>Year 12 Form Tutors</a:t>
            </a:r>
          </a:p>
          <a:p>
            <a:r>
              <a:rPr lang="en-GB" dirty="0"/>
              <a:t>Miss Edwards (JE)  </a:t>
            </a:r>
            <a:r>
              <a:rPr lang="en-GB" dirty="0">
                <a:hlinkClick r:id="rId3"/>
              </a:rPr>
              <a:t>joanne.edwards@teignmouthschool.co.uk</a:t>
            </a:r>
            <a:r>
              <a:rPr lang="en-GB" dirty="0"/>
              <a:t> </a:t>
            </a:r>
          </a:p>
          <a:p>
            <a:r>
              <a:rPr lang="en-GB" dirty="0"/>
              <a:t>Mr Johns (RHJ)     </a:t>
            </a:r>
            <a:r>
              <a:rPr lang="en-GB" dirty="0">
                <a:hlinkClick r:id="rId4"/>
              </a:rPr>
              <a:t>richard.johns@teignmouth.devon.sch.uk</a:t>
            </a:r>
            <a:r>
              <a:rPr lang="en-GB" dirty="0"/>
              <a:t> </a:t>
            </a:r>
          </a:p>
          <a:p>
            <a:r>
              <a:rPr lang="en-GB" dirty="0"/>
              <a:t>Mr Feeney (MVF) </a:t>
            </a:r>
            <a:r>
              <a:rPr lang="en-GB" dirty="0">
                <a:hlinkClick r:id="rId5"/>
              </a:rPr>
              <a:t>Michael.Feeney@teignmouthschol.co.uk</a:t>
            </a:r>
            <a:r>
              <a:rPr lang="en-GB" dirty="0"/>
              <a:t>  </a:t>
            </a:r>
          </a:p>
          <a:p>
            <a:endParaRPr lang="en-GB" dirty="0"/>
          </a:p>
          <a:p>
            <a:r>
              <a:rPr lang="en-GB" b="1" dirty="0"/>
              <a:t>Sixth Form Team</a:t>
            </a:r>
          </a:p>
          <a:p>
            <a:endParaRPr lang="en-GB" dirty="0"/>
          </a:p>
          <a:p>
            <a:r>
              <a:rPr lang="en-GB" dirty="0">
                <a:hlinkClick r:id="rId6"/>
              </a:rPr>
              <a:t>laura.Milsom@teignmouthschool.co.uk</a:t>
            </a:r>
            <a:r>
              <a:rPr lang="en-GB" dirty="0"/>
              <a:t> – Head of Sixth Form</a:t>
            </a:r>
          </a:p>
          <a:p>
            <a:r>
              <a:rPr lang="en-GB" dirty="0">
                <a:hlinkClick r:id="rId7"/>
              </a:rPr>
              <a:t>melanie.deeks@teignmouthschool.co.uk</a:t>
            </a:r>
            <a:r>
              <a:rPr lang="en-GB" dirty="0"/>
              <a:t> – Deputy Head of Sixth Form</a:t>
            </a:r>
          </a:p>
          <a:p>
            <a:r>
              <a:rPr lang="en-GB" dirty="0">
                <a:hlinkClick r:id="rId8"/>
              </a:rPr>
              <a:t>tammie.best@teignmouthschool.co.uk</a:t>
            </a:r>
            <a:r>
              <a:rPr lang="en-GB" dirty="0"/>
              <a:t>  - Attendance and study centre</a:t>
            </a:r>
          </a:p>
          <a:p>
            <a:r>
              <a:rPr lang="en-GB" dirty="0">
                <a:hlinkClick r:id="rId9"/>
              </a:rPr>
              <a:t>kamel.Benchouiha@teignmouthschool.co.uk</a:t>
            </a:r>
            <a:r>
              <a:rPr lang="en-GB" dirty="0"/>
              <a:t> – Progress Leader </a:t>
            </a:r>
          </a:p>
          <a:p>
            <a:endParaRPr lang="en-GB" dirty="0"/>
          </a:p>
          <a:p>
            <a:endParaRPr lang="en-GB" dirty="0"/>
          </a:p>
          <a:p>
            <a:endParaRPr lang="en-GB" dirty="0"/>
          </a:p>
          <a:p>
            <a:endParaRPr lang="en-GB" dirty="0"/>
          </a:p>
          <a:p>
            <a:endParaRPr lang="en-GB" dirty="0"/>
          </a:p>
        </p:txBody>
      </p:sp>
      <p:pic>
        <p:nvPicPr>
          <p:cNvPr id="12" name="Picture 12" descr="TCS6 Logo_TRAN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44979" y="46334"/>
            <a:ext cx="2149078" cy="1244204"/>
          </a:xfrm>
          <a:prstGeom prst="rect">
            <a:avLst/>
          </a:prstGeom>
          <a:noFill/>
          <a:ln>
            <a:noFill/>
          </a:ln>
          <a:effectLst>
            <a:outerShdw dist="45791" dir="2021404"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074" name="Picture 2" descr="Image result for attendance imag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07737" y="4450341"/>
            <a:ext cx="2308645" cy="1213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096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
          <p:cNvSpPr>
            <a:spLocks noChangeArrowheads="1"/>
          </p:cNvSpPr>
          <p:nvPr/>
        </p:nvSpPr>
        <p:spPr bwMode="auto">
          <a:xfrm rot="10800000">
            <a:off x="0" y="0"/>
            <a:ext cx="9144000" cy="6858000"/>
          </a:xfrm>
          <a:prstGeom prst="flowChartProcess">
            <a:avLst/>
          </a:prstGeom>
          <a:gradFill rotWithShape="1">
            <a:gsLst>
              <a:gs pos="0">
                <a:srgbClr val="6A3D90"/>
              </a:gs>
              <a:gs pos="100000">
                <a:srgbClr val="BDBDBD"/>
              </a:gs>
            </a:gsLst>
            <a:lin ang="162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lgn="just">
              <a:lnSpc>
                <a:spcPct val="119000"/>
              </a:lnSpc>
              <a:spcBef>
                <a:spcPts val="0"/>
              </a:spcBef>
              <a:spcAft>
                <a:spcPts val="0"/>
              </a:spcAft>
              <a:defRPr/>
            </a:pPr>
            <a:r>
              <a:rPr lang="en-GB" sz="1200" kern="1400" dirty="0">
                <a:solidFill>
                  <a:srgbClr val="000000"/>
                </a:solidFill>
                <a:latin typeface="Calibri" panose="020F0502020204030204" pitchFamily="34" charset="0"/>
              </a:rPr>
              <a:t> </a:t>
            </a:r>
          </a:p>
        </p:txBody>
      </p:sp>
      <p:pic>
        <p:nvPicPr>
          <p:cNvPr id="3" name="Picture 12" descr="TCS6 Logo_TRA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116632"/>
            <a:ext cx="2149078" cy="1244204"/>
          </a:xfrm>
          <a:prstGeom prst="rect">
            <a:avLst/>
          </a:prstGeom>
          <a:noFill/>
          <a:ln>
            <a:noFill/>
          </a:ln>
          <a:effectLst>
            <a:outerShdw dist="45791" dir="2021404"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TextBox 5"/>
          <p:cNvSpPr txBox="1"/>
          <p:nvPr/>
        </p:nvSpPr>
        <p:spPr>
          <a:xfrm>
            <a:off x="611560" y="738734"/>
            <a:ext cx="5976664" cy="369332"/>
          </a:xfrm>
          <a:prstGeom prst="rect">
            <a:avLst/>
          </a:prstGeom>
          <a:noFill/>
        </p:spPr>
        <p:txBody>
          <a:bodyPr wrap="square" rtlCol="0">
            <a:spAutoFit/>
          </a:bodyPr>
          <a:lstStyle/>
          <a:p>
            <a:endParaRPr lang="en-GB" dirty="0"/>
          </a:p>
        </p:txBody>
      </p:sp>
      <p:sp>
        <p:nvSpPr>
          <p:cNvPr id="7" name="Rectangle 6"/>
          <p:cNvSpPr/>
          <p:nvPr/>
        </p:nvSpPr>
        <p:spPr>
          <a:xfrm>
            <a:off x="1979712" y="722770"/>
            <a:ext cx="426430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Study Periods </a:t>
            </a:r>
          </a:p>
        </p:txBody>
      </p:sp>
      <p:sp>
        <p:nvSpPr>
          <p:cNvPr id="8" name="TextBox 7"/>
          <p:cNvSpPr txBox="1"/>
          <p:nvPr/>
        </p:nvSpPr>
        <p:spPr>
          <a:xfrm>
            <a:off x="323528" y="1916832"/>
            <a:ext cx="8064896" cy="1477328"/>
          </a:xfrm>
          <a:prstGeom prst="rect">
            <a:avLst/>
          </a:prstGeom>
          <a:noFill/>
        </p:spPr>
        <p:txBody>
          <a:bodyPr wrap="square" rtlCol="0">
            <a:spAutoFit/>
          </a:bodyPr>
          <a:lstStyle/>
          <a:p>
            <a:r>
              <a:rPr lang="en-GB" b="1" dirty="0"/>
              <a:t>Sixth Form </a:t>
            </a:r>
            <a:r>
              <a:rPr lang="en-GB" dirty="0"/>
              <a:t>students are allocated 6+ study periods a week. (Extra study if they are resitting Maths/English).</a:t>
            </a:r>
          </a:p>
          <a:p>
            <a:r>
              <a:rPr lang="en-GB" dirty="0"/>
              <a:t> These lessons should be used constructively for independent </a:t>
            </a:r>
            <a:r>
              <a:rPr lang="en-GB" b="1" dirty="0"/>
              <a:t>study,</a:t>
            </a:r>
            <a:r>
              <a:rPr lang="en-GB" dirty="0"/>
              <a:t> this is an essential skill that students need to master in order to be completely successful in their studies.</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659" y="3765216"/>
            <a:ext cx="3628972" cy="2721729"/>
          </a:xfrm>
          <a:prstGeom prst="rect">
            <a:avLst/>
          </a:prstGeom>
        </p:spPr>
      </p:pic>
      <p:pic>
        <p:nvPicPr>
          <p:cNvPr id="10" name="Picture 6" descr="2524946801_a14249dfa7"/>
          <p:cNvPicPr>
            <a:picLocks noChangeAspect="1" noChangeArrowheads="1"/>
          </p:cNvPicPr>
          <p:nvPr/>
        </p:nvPicPr>
        <p:blipFill>
          <a:blip r:embed="rId5"/>
          <a:srcRect/>
          <a:stretch>
            <a:fillRect/>
          </a:stretch>
        </p:blipFill>
        <p:spPr>
          <a:xfrm>
            <a:off x="6071871" y="3292134"/>
            <a:ext cx="2373513" cy="3165395"/>
          </a:xfrm>
          <a:prstGeom prst="rect">
            <a:avLst/>
          </a:prstGeom>
        </p:spPr>
      </p:pic>
      <p:sp>
        <p:nvSpPr>
          <p:cNvPr id="11" name="AutoShape 7"/>
          <p:cNvSpPr>
            <a:spLocks noChangeArrowheads="1"/>
          </p:cNvSpPr>
          <p:nvPr/>
        </p:nvSpPr>
        <p:spPr bwMode="auto">
          <a:xfrm>
            <a:off x="4632009" y="5805123"/>
            <a:ext cx="1439862" cy="792163"/>
          </a:xfrm>
          <a:prstGeom prst="rightArrow">
            <a:avLst>
              <a:gd name="adj1" fmla="val 50000"/>
              <a:gd name="adj2" fmla="val 45441"/>
            </a:avLst>
          </a:prstGeom>
          <a:solidFill>
            <a:schemeClr val="accent1"/>
          </a:solidFill>
          <a:ln w="9525">
            <a:solidFill>
              <a:schemeClr val="tx1"/>
            </a:solidFill>
            <a:miter lim="800000"/>
            <a:headEnd/>
            <a:tailEnd/>
          </a:ln>
        </p:spPr>
        <p:txBody>
          <a:bodyPr wrap="none" anchor="ctr"/>
          <a:lstStyle/>
          <a:p>
            <a:pPr algn="ctr"/>
            <a:r>
              <a:rPr lang="en-GB" sz="2000" b="1" dirty="0">
                <a:solidFill>
                  <a:schemeClr val="accent2"/>
                </a:solidFill>
              </a:rPr>
              <a:t>GCSE</a:t>
            </a:r>
          </a:p>
        </p:txBody>
      </p:sp>
      <p:sp>
        <p:nvSpPr>
          <p:cNvPr id="14" name="AutoShape 8"/>
          <p:cNvSpPr>
            <a:spLocks noChangeArrowheads="1"/>
          </p:cNvSpPr>
          <p:nvPr/>
        </p:nvSpPr>
        <p:spPr bwMode="auto">
          <a:xfrm>
            <a:off x="5545405" y="3892682"/>
            <a:ext cx="1439862" cy="792162"/>
          </a:xfrm>
          <a:prstGeom prst="rightArrow">
            <a:avLst>
              <a:gd name="adj1" fmla="val 50000"/>
              <a:gd name="adj2" fmla="val 45441"/>
            </a:avLst>
          </a:prstGeom>
          <a:solidFill>
            <a:schemeClr val="accent1"/>
          </a:solidFill>
          <a:ln w="9525">
            <a:solidFill>
              <a:schemeClr val="tx1"/>
            </a:solidFill>
            <a:miter lim="800000"/>
            <a:headEnd/>
            <a:tailEnd/>
          </a:ln>
        </p:spPr>
        <p:txBody>
          <a:bodyPr wrap="none" anchor="ctr"/>
          <a:lstStyle/>
          <a:p>
            <a:pPr algn="ctr"/>
            <a:r>
              <a:rPr lang="en-GB" sz="2000" b="1" dirty="0">
                <a:solidFill>
                  <a:schemeClr val="accent2"/>
                </a:solidFill>
              </a:rPr>
              <a:t>LEVEL 3</a:t>
            </a:r>
          </a:p>
        </p:txBody>
      </p:sp>
      <p:sp>
        <p:nvSpPr>
          <p:cNvPr id="15" name="AutoShape 9"/>
          <p:cNvSpPr>
            <a:spLocks noChangeArrowheads="1"/>
          </p:cNvSpPr>
          <p:nvPr/>
        </p:nvSpPr>
        <p:spPr bwMode="auto">
          <a:xfrm>
            <a:off x="6244021" y="3278890"/>
            <a:ext cx="1439862" cy="792162"/>
          </a:xfrm>
          <a:prstGeom prst="rightArrow">
            <a:avLst>
              <a:gd name="adj1" fmla="val 50000"/>
              <a:gd name="adj2" fmla="val 45441"/>
            </a:avLst>
          </a:prstGeom>
          <a:solidFill>
            <a:schemeClr val="accent1"/>
          </a:solidFill>
          <a:ln w="9525">
            <a:solidFill>
              <a:schemeClr val="tx1"/>
            </a:solidFill>
            <a:miter lim="800000"/>
            <a:headEnd/>
            <a:tailEnd/>
          </a:ln>
        </p:spPr>
        <p:txBody>
          <a:bodyPr wrap="none" anchor="ctr"/>
          <a:lstStyle/>
          <a:p>
            <a:pPr algn="ctr"/>
            <a:r>
              <a:rPr lang="en-GB" sz="1400" b="1" dirty="0">
                <a:solidFill>
                  <a:srgbClr val="FF0000"/>
                </a:solidFill>
              </a:rPr>
              <a:t>Next Steps</a:t>
            </a:r>
          </a:p>
        </p:txBody>
      </p:sp>
      <p:sp>
        <p:nvSpPr>
          <p:cNvPr id="12" name="AutoShape 8"/>
          <p:cNvSpPr>
            <a:spLocks noChangeArrowheads="1"/>
          </p:cNvSpPr>
          <p:nvPr/>
        </p:nvSpPr>
        <p:spPr bwMode="auto">
          <a:xfrm>
            <a:off x="3962290" y="4727491"/>
            <a:ext cx="2625934" cy="792162"/>
          </a:xfrm>
          <a:prstGeom prst="rightArrow">
            <a:avLst>
              <a:gd name="adj1" fmla="val 50000"/>
              <a:gd name="adj2" fmla="val 45441"/>
            </a:avLst>
          </a:prstGeom>
          <a:solidFill>
            <a:schemeClr val="accent1"/>
          </a:solidFill>
          <a:ln w="9525">
            <a:solidFill>
              <a:schemeClr val="tx1"/>
            </a:solidFill>
            <a:miter lim="800000"/>
            <a:headEnd/>
            <a:tailEnd/>
          </a:ln>
        </p:spPr>
        <p:txBody>
          <a:bodyPr wrap="none" anchor="ctr"/>
          <a:lstStyle/>
          <a:p>
            <a:pPr algn="ctr"/>
            <a:r>
              <a:rPr lang="en-GB" sz="2000" b="1" dirty="0">
                <a:solidFill>
                  <a:schemeClr val="accent2"/>
                </a:solidFill>
              </a:rPr>
              <a:t>LEVEL 2 + Resit/s</a:t>
            </a:r>
          </a:p>
        </p:txBody>
      </p:sp>
    </p:spTree>
    <p:extLst>
      <p:ext uri="{BB962C8B-B14F-4D97-AF65-F5344CB8AC3E}">
        <p14:creationId xmlns:p14="http://schemas.microsoft.com/office/powerpoint/2010/main" val="1037632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7"/>
          <p:cNvSpPr>
            <a:spLocks noChangeArrowheads="1"/>
          </p:cNvSpPr>
          <p:nvPr/>
        </p:nvSpPr>
        <p:spPr bwMode="auto">
          <a:xfrm rot="10800000">
            <a:off x="-33337" y="0"/>
            <a:ext cx="9144000" cy="6858000"/>
          </a:xfrm>
          <a:prstGeom prst="flowChartProcess">
            <a:avLst/>
          </a:prstGeom>
          <a:gradFill rotWithShape="1">
            <a:gsLst>
              <a:gs pos="0">
                <a:srgbClr val="6A3D90"/>
              </a:gs>
              <a:gs pos="100000">
                <a:srgbClr val="BDBDBD"/>
              </a:gs>
            </a:gsLst>
            <a:lin ang="162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lgn="just">
              <a:lnSpc>
                <a:spcPct val="119000"/>
              </a:lnSpc>
              <a:spcBef>
                <a:spcPts val="0"/>
              </a:spcBef>
              <a:spcAft>
                <a:spcPts val="0"/>
              </a:spcAft>
              <a:defRPr/>
            </a:pPr>
            <a:r>
              <a:rPr lang="en-GB" sz="1200" kern="1400" dirty="0">
                <a:solidFill>
                  <a:srgbClr val="000000"/>
                </a:solidFill>
                <a:latin typeface="Calibri" panose="020F0502020204030204" pitchFamily="34" charset="0"/>
              </a:rPr>
              <a:t> </a:t>
            </a:r>
          </a:p>
        </p:txBody>
      </p:sp>
      <p:sp>
        <p:nvSpPr>
          <p:cNvPr id="98310" name="AutoShape 6" descr="Image result for image council tax reminder teignbridge"/>
          <p:cNvSpPr>
            <a:spLocks noChangeAspect="1" noChangeArrowheads="1"/>
          </p:cNvSpPr>
          <p:nvPr/>
        </p:nvSpPr>
        <p:spPr bwMode="auto">
          <a:xfrm>
            <a:off x="4538663"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endParaRPr lang="en-US" dirty="0"/>
          </a:p>
        </p:txBody>
      </p:sp>
      <p:sp>
        <p:nvSpPr>
          <p:cNvPr id="2" name="Rectangle 1"/>
          <p:cNvSpPr/>
          <p:nvPr/>
        </p:nvSpPr>
        <p:spPr>
          <a:xfrm>
            <a:off x="1581378" y="476672"/>
            <a:ext cx="591456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Student Timetables </a:t>
            </a:r>
          </a:p>
        </p:txBody>
      </p:sp>
      <p:sp>
        <p:nvSpPr>
          <p:cNvPr id="3" name="TextBox 2"/>
          <p:cNvSpPr txBox="1"/>
          <p:nvPr/>
        </p:nvSpPr>
        <p:spPr>
          <a:xfrm>
            <a:off x="467544" y="1844824"/>
            <a:ext cx="8064896" cy="1477328"/>
          </a:xfrm>
          <a:prstGeom prst="rect">
            <a:avLst/>
          </a:prstGeom>
          <a:noFill/>
        </p:spPr>
        <p:txBody>
          <a:bodyPr wrap="square" rtlCol="0">
            <a:spAutoFit/>
          </a:bodyPr>
          <a:lstStyle/>
          <a:p>
            <a:pPr marL="285750" indent="-285750">
              <a:buFont typeface="Arial" panose="020B0604020202020204" pitchFamily="34" charset="0"/>
              <a:buChar char="•"/>
            </a:pPr>
            <a:r>
              <a:rPr lang="en-GB" dirty="0"/>
              <a:t>Every student has a unique timetable based on their chosen subjects.</a:t>
            </a:r>
          </a:p>
          <a:p>
            <a:pPr marL="285750" indent="-285750">
              <a:buFont typeface="Arial" panose="020B0604020202020204" pitchFamily="34" charset="0"/>
              <a:buChar char="•"/>
            </a:pPr>
            <a:r>
              <a:rPr lang="en-GB" dirty="0"/>
              <a:t>Level 3 students will have on average 5 lessons per subject</a:t>
            </a:r>
          </a:p>
          <a:p>
            <a:pPr marL="285750" indent="-285750">
              <a:buFont typeface="Arial" panose="020B0604020202020204" pitchFamily="34" charset="0"/>
              <a:buChar char="•"/>
            </a:pPr>
            <a:r>
              <a:rPr lang="en-GB" dirty="0"/>
              <a:t>Level 2 students, have on average 10 lessons for their chosen course, with work experience, resit lessons of Maths/English.</a:t>
            </a:r>
          </a:p>
          <a:p>
            <a:pPr marL="285750" indent="-285750">
              <a:buFont typeface="Arial" panose="020B0604020202020204" pitchFamily="34" charset="0"/>
              <a:buChar char="•"/>
            </a:pPr>
            <a:endParaRPr lang="en-GB" dirty="0"/>
          </a:p>
        </p:txBody>
      </p:sp>
      <p:sp>
        <p:nvSpPr>
          <p:cNvPr id="11" name="AutoShape 7"/>
          <p:cNvSpPr>
            <a:spLocks noChangeArrowheads="1"/>
          </p:cNvSpPr>
          <p:nvPr/>
        </p:nvSpPr>
        <p:spPr bwMode="auto">
          <a:xfrm rot="10800000">
            <a:off x="-12700" y="0"/>
            <a:ext cx="9144000" cy="6858000"/>
          </a:xfrm>
          <a:prstGeom prst="flowChartProcess">
            <a:avLst/>
          </a:prstGeom>
          <a:gradFill rotWithShape="1">
            <a:gsLst>
              <a:gs pos="0">
                <a:srgbClr val="6A3D90"/>
              </a:gs>
              <a:gs pos="100000">
                <a:srgbClr val="BDBDBD"/>
              </a:gs>
            </a:gsLst>
            <a:lin ang="162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lgn="just">
              <a:lnSpc>
                <a:spcPct val="119000"/>
              </a:lnSpc>
              <a:spcBef>
                <a:spcPts val="0"/>
              </a:spcBef>
              <a:spcAft>
                <a:spcPts val="0"/>
              </a:spcAft>
              <a:defRPr/>
            </a:pPr>
            <a:r>
              <a:rPr lang="en-GB" sz="1200" kern="1400" dirty="0">
                <a:solidFill>
                  <a:srgbClr val="000000"/>
                </a:solidFill>
                <a:latin typeface="Calibri" panose="020F0502020204030204" pitchFamily="34" charset="0"/>
              </a:rPr>
              <a:t> </a:t>
            </a:r>
          </a:p>
        </p:txBody>
      </p:sp>
      <p:sp>
        <p:nvSpPr>
          <p:cNvPr id="4" name="TextBox 3"/>
          <p:cNvSpPr txBox="1"/>
          <p:nvPr/>
        </p:nvSpPr>
        <p:spPr>
          <a:xfrm>
            <a:off x="1209985" y="475565"/>
            <a:ext cx="6264696" cy="707886"/>
          </a:xfrm>
          <a:prstGeom prst="rect">
            <a:avLst/>
          </a:prstGeom>
          <a:noFill/>
        </p:spPr>
        <p:txBody>
          <a:bodyPr wrap="square" rtlCol="0">
            <a:spAutoFit/>
          </a:bodyPr>
          <a:lstStyle/>
          <a:p>
            <a:pPr algn="ctr"/>
            <a:r>
              <a:rPr lang="en-GB" sz="4000" dirty="0"/>
              <a:t>Reporting Absence</a:t>
            </a:r>
          </a:p>
        </p:txBody>
      </p:sp>
      <p:sp>
        <p:nvSpPr>
          <p:cNvPr id="5" name="TextBox 4"/>
          <p:cNvSpPr txBox="1"/>
          <p:nvPr/>
        </p:nvSpPr>
        <p:spPr>
          <a:xfrm>
            <a:off x="467544" y="1844824"/>
            <a:ext cx="7776864" cy="1477328"/>
          </a:xfrm>
          <a:prstGeom prst="rect">
            <a:avLst/>
          </a:prstGeom>
          <a:noFill/>
        </p:spPr>
        <p:txBody>
          <a:bodyPr wrap="square" rtlCol="0">
            <a:spAutoFit/>
          </a:bodyPr>
          <a:lstStyle/>
          <a:p>
            <a:pPr marL="285750" indent="-285750">
              <a:buFontTx/>
              <a:buChar char="-"/>
            </a:pPr>
            <a:endParaRPr lang="en-GB" dirty="0"/>
          </a:p>
          <a:p>
            <a:pPr marL="285750" indent="-285750">
              <a:buFontTx/>
              <a:buChar char="-"/>
            </a:pPr>
            <a:endParaRPr lang="en-GB" dirty="0"/>
          </a:p>
          <a:p>
            <a:pPr marL="285750" indent="-285750">
              <a:buFontTx/>
              <a:buChar char="-"/>
            </a:pPr>
            <a:endParaRPr lang="en-GB" dirty="0"/>
          </a:p>
          <a:p>
            <a:pPr marL="285750" indent="-285750">
              <a:buFontTx/>
              <a:buChar char="-"/>
            </a:pPr>
            <a:endParaRPr lang="en-GB" dirty="0"/>
          </a:p>
          <a:p>
            <a:pPr marL="285750" indent="-285750">
              <a:buFontTx/>
              <a:buChar char="-"/>
            </a:pPr>
            <a:endParaRPr lang="en-GB" dirty="0"/>
          </a:p>
        </p:txBody>
      </p:sp>
      <p:sp>
        <p:nvSpPr>
          <p:cNvPr id="13" name="TextBox 12"/>
          <p:cNvSpPr txBox="1"/>
          <p:nvPr/>
        </p:nvSpPr>
        <p:spPr>
          <a:xfrm>
            <a:off x="241096" y="1844824"/>
            <a:ext cx="8517791" cy="4093428"/>
          </a:xfrm>
          <a:prstGeom prst="rect">
            <a:avLst/>
          </a:prstGeom>
          <a:noFill/>
        </p:spPr>
        <p:txBody>
          <a:bodyPr wrap="square" rtlCol="0">
            <a:spAutoFit/>
          </a:bodyPr>
          <a:lstStyle/>
          <a:p>
            <a:r>
              <a:rPr lang="en-GB" b="1" dirty="0">
                <a:solidFill>
                  <a:srgbClr val="00B0F0"/>
                </a:solidFill>
                <a:latin typeface="Arial" panose="020B0604020202020204" pitchFamily="34" charset="0"/>
                <a:cs typeface="Arial" panose="020B0604020202020204" pitchFamily="34" charset="0"/>
              </a:rPr>
              <a:t>                                  </a:t>
            </a:r>
            <a:r>
              <a:rPr lang="en-GB" b="1" u="sng" dirty="0">
                <a:solidFill>
                  <a:srgbClr val="00B0F0"/>
                </a:solidFill>
                <a:latin typeface="Arial" panose="020B0604020202020204" pitchFamily="34" charset="0"/>
                <a:cs typeface="Arial" panose="020B0604020202020204" pitchFamily="34" charset="0"/>
              </a:rPr>
              <a:t>Attendance Policy and Reporting Absence</a:t>
            </a:r>
          </a:p>
          <a:p>
            <a:endParaRPr lang="en-GB" u="sng" dirty="0">
              <a:solidFill>
                <a:srgbClr val="00B0F0"/>
              </a:solidFill>
              <a:latin typeface="Arial" panose="020B0604020202020204" pitchFamily="34" charset="0"/>
              <a:cs typeface="Arial" panose="020B0604020202020204" pitchFamily="34" charset="0"/>
            </a:endParaRPr>
          </a:p>
          <a:p>
            <a:pPr algn="ctr"/>
            <a:r>
              <a:rPr lang="en-GB" sz="1600" dirty="0">
                <a:solidFill>
                  <a:prstClr val="black"/>
                </a:solidFill>
                <a:latin typeface="Arial" panose="020B0604020202020204" pitchFamily="34" charset="0"/>
                <a:cs typeface="Arial" panose="020B0604020202020204" pitchFamily="34" charset="0"/>
              </a:rPr>
              <a:t>Absence must be reported on the first day of absence before 9am if at all possible.  You should report this by phoning 01626 774091 and selecting number 2 for Sixth Form attendance.</a:t>
            </a:r>
          </a:p>
          <a:p>
            <a:pPr marL="285750" indent="-285750" algn="ctr">
              <a:buFont typeface="Arial" panose="020B0604020202020204" pitchFamily="34" charset="0"/>
              <a:buChar char="•"/>
            </a:pPr>
            <a:r>
              <a:rPr lang="en-GB" sz="1600" dirty="0">
                <a:solidFill>
                  <a:prstClr val="black"/>
                </a:solidFill>
                <a:latin typeface="Arial" panose="020B0604020202020204" pitchFamily="34" charset="0"/>
                <a:cs typeface="Arial" panose="020B0604020202020204" pitchFamily="34" charset="0"/>
              </a:rPr>
              <a:t> </a:t>
            </a:r>
          </a:p>
          <a:p>
            <a:pPr algn="ctr"/>
            <a:r>
              <a:rPr lang="en-GB" sz="1600" dirty="0">
                <a:solidFill>
                  <a:prstClr val="black"/>
                </a:solidFill>
                <a:latin typeface="Arial" panose="020B0604020202020204" pitchFamily="34" charset="0"/>
                <a:cs typeface="Arial" panose="020B0604020202020204" pitchFamily="34" charset="0"/>
              </a:rPr>
              <a:t> All doctors, dentists and hospital appointments should be taken </a:t>
            </a:r>
            <a:r>
              <a:rPr lang="en-GB" sz="1600" b="1" u="sng" dirty="0">
                <a:solidFill>
                  <a:prstClr val="black"/>
                </a:solidFill>
                <a:latin typeface="Arial" panose="020B0604020202020204" pitchFamily="34" charset="0"/>
                <a:cs typeface="Arial" panose="020B0604020202020204" pitchFamily="34" charset="0"/>
              </a:rPr>
              <a:t>outside of school hours</a:t>
            </a:r>
            <a:r>
              <a:rPr lang="en-GB" sz="1600" dirty="0">
                <a:solidFill>
                  <a:prstClr val="black"/>
                </a:solidFill>
                <a:latin typeface="Arial" panose="020B0604020202020204" pitchFamily="34" charset="0"/>
                <a:cs typeface="Arial" panose="020B0604020202020204" pitchFamily="34" charset="0"/>
              </a:rPr>
              <a:t>.  However, if this is not possible, an Absence Request Form must be completed.</a:t>
            </a:r>
          </a:p>
          <a:p>
            <a:pPr marL="285750" indent="-285750" algn="ctr">
              <a:buFont typeface="Arial" panose="020B0604020202020204" pitchFamily="34" charset="0"/>
              <a:buChar char="•"/>
            </a:pPr>
            <a:r>
              <a:rPr lang="en-GB" sz="1600" dirty="0">
                <a:solidFill>
                  <a:prstClr val="black"/>
                </a:solidFill>
                <a:latin typeface="Arial" panose="020B0604020202020204" pitchFamily="34" charset="0"/>
                <a:cs typeface="Arial" panose="020B0604020202020204" pitchFamily="34" charset="0"/>
              </a:rPr>
              <a:t> </a:t>
            </a:r>
          </a:p>
          <a:p>
            <a:pPr algn="ctr"/>
            <a:r>
              <a:rPr lang="en-GB" sz="1600" dirty="0">
                <a:solidFill>
                  <a:prstClr val="black"/>
                </a:solidFill>
                <a:latin typeface="Arial" panose="020B0604020202020204" pitchFamily="34" charset="0"/>
                <a:cs typeface="Arial" panose="020B0604020202020204" pitchFamily="34" charset="0"/>
              </a:rPr>
              <a:t>If students are taken ill at School they must sign out with Mrs Deeks/Mrs Best so that absence from lessons is recorded.  </a:t>
            </a:r>
          </a:p>
          <a:p>
            <a:pPr marL="285750" indent="-285750" algn="ctr">
              <a:buFont typeface="Arial" panose="020B0604020202020204" pitchFamily="34" charset="0"/>
              <a:buChar char="•"/>
            </a:pPr>
            <a:r>
              <a:rPr lang="en-GB" sz="1600" dirty="0">
                <a:solidFill>
                  <a:prstClr val="black"/>
                </a:solidFill>
                <a:latin typeface="Arial" panose="020B0604020202020204" pitchFamily="34" charset="0"/>
                <a:cs typeface="Arial" panose="020B0604020202020204" pitchFamily="34" charset="0"/>
              </a:rPr>
              <a:t> </a:t>
            </a:r>
          </a:p>
          <a:p>
            <a:pPr algn="ctr"/>
            <a:r>
              <a:rPr lang="en-GB" sz="1600" dirty="0">
                <a:solidFill>
                  <a:prstClr val="black"/>
                </a:solidFill>
                <a:latin typeface="Arial" panose="020B0604020202020204" pitchFamily="34" charset="0"/>
                <a:cs typeface="Arial" panose="020B0604020202020204" pitchFamily="34" charset="0"/>
              </a:rPr>
              <a:t>An absence request form must be completed if students have to miss school but this is to be avoided at all costs and will only be an authorised absence in exceptional circumstances.</a:t>
            </a:r>
          </a:p>
          <a:p>
            <a:pPr algn="ctr"/>
            <a:endParaRPr lang="en-GB" sz="1600" dirty="0">
              <a:solidFill>
                <a:prstClr val="black"/>
              </a:solidFill>
              <a:latin typeface="Arial" panose="020B0604020202020204" pitchFamily="34" charset="0"/>
              <a:cs typeface="Arial" panose="020B0604020202020204" pitchFamily="34" charset="0"/>
            </a:endParaRPr>
          </a:p>
          <a:p>
            <a:endParaRPr lang="en-GB" sz="1600" dirty="0">
              <a:solidFill>
                <a:prstClr val="black"/>
              </a:solidFill>
              <a:latin typeface="Arial" panose="020B0604020202020204" pitchFamily="34" charset="0"/>
              <a:cs typeface="Arial" panose="020B0604020202020204" pitchFamily="34" charset="0"/>
            </a:endParaRPr>
          </a:p>
        </p:txBody>
      </p:sp>
      <p:pic>
        <p:nvPicPr>
          <p:cNvPr id="16" name="Picture 12" descr="TCS6 Logo_TRA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6212" y="44331"/>
            <a:ext cx="2149078" cy="1244204"/>
          </a:xfrm>
          <a:prstGeom prst="rect">
            <a:avLst/>
          </a:prstGeom>
          <a:noFill/>
          <a:ln>
            <a:noFill/>
          </a:ln>
          <a:effectLst>
            <a:outerShdw dist="45791" dir="2021404"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264231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
            <a:extLst>
              <a:ext uri="{FF2B5EF4-FFF2-40B4-BE49-F238E27FC236}">
                <a16:creationId xmlns:a16="http://schemas.microsoft.com/office/drawing/2014/main" id="{6FBFB88E-DA42-41AD-A767-C8B3206C0647}"/>
              </a:ext>
            </a:extLst>
          </p:cNvPr>
          <p:cNvSpPr>
            <a:spLocks noChangeArrowheads="1"/>
          </p:cNvSpPr>
          <p:nvPr/>
        </p:nvSpPr>
        <p:spPr bwMode="auto">
          <a:xfrm rot="10800000">
            <a:off x="-4763" y="608"/>
            <a:ext cx="9144000" cy="6858000"/>
          </a:xfrm>
          <a:prstGeom prst="flowChartProcess">
            <a:avLst/>
          </a:prstGeom>
          <a:gradFill rotWithShape="1">
            <a:gsLst>
              <a:gs pos="0">
                <a:srgbClr val="6A3D90"/>
              </a:gs>
              <a:gs pos="100000">
                <a:srgbClr val="BDBDBD"/>
              </a:gs>
            </a:gsLst>
            <a:lin ang="162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lnSpc>
                <a:spcPct val="119000"/>
              </a:lnSpc>
              <a:spcBef>
                <a:spcPts val="0"/>
              </a:spcBef>
              <a:spcAft>
                <a:spcPts val="0"/>
              </a:spcAft>
              <a:defRPr/>
            </a:pPr>
            <a:r>
              <a:rPr lang="en-GB" sz="1200" kern="1400" dirty="0">
                <a:solidFill>
                  <a:srgbClr val="000000"/>
                </a:solidFill>
                <a:latin typeface="Calibri" panose="020F0502020204030204" pitchFamily="34" charset="0"/>
              </a:rPr>
              <a:t> </a:t>
            </a:r>
          </a:p>
        </p:txBody>
      </p:sp>
      <p:sp>
        <p:nvSpPr>
          <p:cNvPr id="3" name="TextBox 2">
            <a:extLst>
              <a:ext uri="{FF2B5EF4-FFF2-40B4-BE49-F238E27FC236}">
                <a16:creationId xmlns:a16="http://schemas.microsoft.com/office/drawing/2014/main" id="{10FB627D-333E-4CAA-BD94-30A6E43451D1}"/>
              </a:ext>
            </a:extLst>
          </p:cNvPr>
          <p:cNvSpPr txBox="1"/>
          <p:nvPr/>
        </p:nvSpPr>
        <p:spPr>
          <a:xfrm>
            <a:off x="3239852" y="548680"/>
            <a:ext cx="2664296" cy="461665"/>
          </a:xfrm>
          <a:prstGeom prst="rect">
            <a:avLst/>
          </a:prstGeom>
          <a:noFill/>
        </p:spPr>
        <p:txBody>
          <a:bodyPr wrap="square" rtlCol="0">
            <a:spAutoFit/>
          </a:bodyPr>
          <a:lstStyle/>
          <a:p>
            <a:r>
              <a:rPr lang="en-GB" sz="2400" b="1" dirty="0"/>
              <a:t>Attendance Policy </a:t>
            </a:r>
          </a:p>
        </p:txBody>
      </p:sp>
      <p:pic>
        <p:nvPicPr>
          <p:cNvPr id="2050" name="2BD6A18F-9163-4D32-9475-45B86911C3CD" descr="2BD6A18F-9163-4D32-9475-45B86911C3CD">
            <a:extLst>
              <a:ext uri="{FF2B5EF4-FFF2-40B4-BE49-F238E27FC236}">
                <a16:creationId xmlns:a16="http://schemas.microsoft.com/office/drawing/2014/main" id="{A7B15413-2A02-41F8-B38A-B97CA45A8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09579" y="1916899"/>
            <a:ext cx="5512725" cy="413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F657AC7-1690-444D-BC18-11C2D710FD09}"/>
              </a:ext>
            </a:extLst>
          </p:cNvPr>
          <p:cNvSpPr txBox="1"/>
          <p:nvPr/>
        </p:nvSpPr>
        <p:spPr>
          <a:xfrm>
            <a:off x="4932040" y="1484784"/>
            <a:ext cx="3600400" cy="5632311"/>
          </a:xfrm>
          <a:prstGeom prst="rect">
            <a:avLst/>
          </a:prstGeom>
          <a:noFill/>
        </p:spPr>
        <p:txBody>
          <a:bodyPr wrap="square" rtlCol="0">
            <a:spAutoFit/>
          </a:bodyPr>
          <a:lstStyle/>
          <a:p>
            <a:r>
              <a:rPr lang="en-GB" dirty="0"/>
              <a:t> </a:t>
            </a:r>
            <a:r>
              <a:rPr lang="en-GB" b="1" dirty="0"/>
              <a:t>Level 2 </a:t>
            </a:r>
            <a:r>
              <a:rPr lang="en-GB" dirty="0"/>
              <a:t>– Concern letter sent home when attendance drops to 94-90%. Tutor will meet with student.</a:t>
            </a:r>
          </a:p>
          <a:p>
            <a:endParaRPr lang="en-GB" dirty="0"/>
          </a:p>
          <a:p>
            <a:r>
              <a:rPr lang="en-GB" b="1" dirty="0"/>
              <a:t>Level 3 </a:t>
            </a:r>
            <a:r>
              <a:rPr lang="en-GB" dirty="0"/>
              <a:t>- Parent/Student meeting with Sixth Form Staff if attendance falls below 90%.  Attendance monitoring and support to be put in place. (Warning 1)</a:t>
            </a:r>
          </a:p>
          <a:p>
            <a:endParaRPr lang="en-GB" dirty="0"/>
          </a:p>
          <a:p>
            <a:r>
              <a:rPr lang="en-GB" b="1" dirty="0"/>
              <a:t>Level 4 </a:t>
            </a:r>
            <a:r>
              <a:rPr lang="en-GB" dirty="0"/>
              <a:t>– Formal meeting with Head of Sixth Form with a possible request to leave the Sixth Form (Warning 2) </a:t>
            </a:r>
          </a:p>
          <a:p>
            <a:endParaRPr lang="en-GB" dirty="0"/>
          </a:p>
          <a:p>
            <a:r>
              <a:rPr lang="en-GB" b="1" dirty="0"/>
              <a:t>Level 5 </a:t>
            </a:r>
            <a:r>
              <a:rPr lang="en-GB" dirty="0"/>
              <a:t>– Request to leave SF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831630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7"/>
          <p:cNvSpPr>
            <a:spLocks noChangeArrowheads="1"/>
          </p:cNvSpPr>
          <p:nvPr/>
        </p:nvSpPr>
        <p:spPr bwMode="auto">
          <a:xfrm rot="10800000">
            <a:off x="0" y="0"/>
            <a:ext cx="9144000" cy="6858000"/>
          </a:xfrm>
          <a:prstGeom prst="flowChartProcess">
            <a:avLst/>
          </a:prstGeom>
          <a:gradFill rotWithShape="1">
            <a:gsLst>
              <a:gs pos="0">
                <a:srgbClr val="6A3D90"/>
              </a:gs>
              <a:gs pos="100000">
                <a:srgbClr val="BDBDBD"/>
              </a:gs>
            </a:gsLst>
            <a:lin ang="162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lgn="just">
              <a:lnSpc>
                <a:spcPct val="119000"/>
              </a:lnSpc>
              <a:spcBef>
                <a:spcPts val="0"/>
              </a:spcBef>
              <a:spcAft>
                <a:spcPts val="0"/>
              </a:spcAft>
              <a:defRPr/>
            </a:pPr>
            <a:r>
              <a:rPr lang="en-GB" sz="1200" kern="1400" dirty="0">
                <a:solidFill>
                  <a:srgbClr val="000000"/>
                </a:solidFill>
                <a:latin typeface="Calibri" panose="020F0502020204030204" pitchFamily="34" charset="0"/>
              </a:rPr>
              <a:t> </a:t>
            </a:r>
          </a:p>
        </p:txBody>
      </p:sp>
      <p:sp>
        <p:nvSpPr>
          <p:cNvPr id="2" name="TextBox 1"/>
          <p:cNvSpPr txBox="1"/>
          <p:nvPr/>
        </p:nvSpPr>
        <p:spPr>
          <a:xfrm>
            <a:off x="562856" y="980728"/>
            <a:ext cx="7992888" cy="6432530"/>
          </a:xfrm>
          <a:prstGeom prst="rect">
            <a:avLst/>
          </a:prstGeom>
          <a:noFill/>
        </p:spPr>
        <p:txBody>
          <a:bodyPr wrap="square" rtlCol="0">
            <a:spAutoFit/>
          </a:bodyPr>
          <a:lstStyle/>
          <a:p>
            <a:r>
              <a:rPr lang="en-GB" dirty="0">
                <a:solidFill>
                  <a:prstClr val="black"/>
                </a:solidFill>
              </a:rPr>
              <a:t> </a:t>
            </a:r>
          </a:p>
          <a:p>
            <a:r>
              <a:rPr lang="en-US" dirty="0"/>
              <a:t>At TCS6 our code is ‘smart casual’. Students are expected to dress at all times in a manner that is fitting for a maturing young person in a professional environment. We realise that one of the attractions of being a sixth former is the privilege of wearing your own clothes rather than a uniform; we therefore do not specify what is permissible within the parameters of ‘smart casual’.</a:t>
            </a:r>
          </a:p>
          <a:p>
            <a:endParaRPr lang="en-US" dirty="0"/>
          </a:p>
          <a:p>
            <a:r>
              <a:rPr lang="en-US" dirty="0"/>
              <a:t> However, the following items are not acceptable:</a:t>
            </a:r>
          </a:p>
          <a:p>
            <a:pPr marL="285750" indent="-285750">
              <a:buFont typeface="Arial" panose="020B0604020202020204" pitchFamily="34" charset="0"/>
              <a:buChar char="•"/>
            </a:pPr>
            <a:r>
              <a:rPr lang="en-US" dirty="0"/>
              <a:t> Dirty or ripped clothing; </a:t>
            </a:r>
          </a:p>
          <a:p>
            <a:pPr marL="285750" indent="-285750">
              <a:buFont typeface="Arial" panose="020B0604020202020204" pitchFamily="34" charset="0"/>
              <a:buChar char="•"/>
            </a:pPr>
            <a:r>
              <a:rPr lang="en-US" dirty="0"/>
              <a:t> Offensive slogans; </a:t>
            </a:r>
          </a:p>
          <a:p>
            <a:pPr marL="285750" indent="-285750">
              <a:buFont typeface="Arial" panose="020B0604020202020204" pitchFamily="34" charset="0"/>
              <a:buChar char="•"/>
            </a:pPr>
            <a:r>
              <a:rPr lang="en-US" dirty="0"/>
              <a:t> Revealing tops, shorts or skirts </a:t>
            </a:r>
          </a:p>
          <a:p>
            <a:pPr marL="285750" indent="-285750">
              <a:buFont typeface="Arial" panose="020B0604020202020204" pitchFamily="34" charset="0"/>
              <a:buChar char="•"/>
            </a:pPr>
            <a:r>
              <a:rPr lang="en-US" dirty="0"/>
              <a:t> Bare midriffs;</a:t>
            </a:r>
          </a:p>
          <a:p>
            <a:pPr marL="285750" indent="-285750">
              <a:buFont typeface="Arial" panose="020B0604020202020204" pitchFamily="34" charset="0"/>
              <a:buChar char="•"/>
            </a:pPr>
            <a:r>
              <a:rPr lang="en-US" dirty="0"/>
              <a:t> Ostentatious jewellery</a:t>
            </a:r>
          </a:p>
          <a:p>
            <a:pPr marL="285750" indent="-285750">
              <a:buFont typeface="Arial" panose="020B0604020202020204" pitchFamily="34" charset="0"/>
              <a:buChar char="•"/>
            </a:pPr>
            <a:r>
              <a:rPr lang="en-US" dirty="0"/>
              <a:t> Hoods, caps and hats on school site, unless for medical reasons.</a:t>
            </a:r>
          </a:p>
          <a:p>
            <a:pPr marL="285750" indent="-285750">
              <a:buFont typeface="Arial" panose="020B0604020202020204" pitchFamily="34" charset="0"/>
              <a:buChar char="•"/>
            </a:pPr>
            <a:endParaRPr lang="en-US" sz="1600" dirty="0"/>
          </a:p>
          <a:p>
            <a:endParaRPr lang="en-GB" sz="2000" b="1" dirty="0">
              <a:solidFill>
                <a:prstClr val="black"/>
              </a:solidFill>
            </a:endParaRPr>
          </a:p>
          <a:p>
            <a:r>
              <a:rPr lang="en-GB" sz="2000" b="1" dirty="0">
                <a:solidFill>
                  <a:prstClr val="black"/>
                </a:solidFill>
              </a:rPr>
              <a:t>Sixth form students must wear their security badge, which is issued from the school, </a:t>
            </a:r>
            <a:r>
              <a:rPr lang="en-GB" sz="1600" dirty="0">
                <a:solidFill>
                  <a:prstClr val="black"/>
                </a:solidFill>
              </a:rPr>
              <a:t>at all times when on school premises. This is to support the safeguarding of all students.</a:t>
            </a:r>
          </a:p>
          <a:p>
            <a:r>
              <a:rPr lang="en-GB" sz="1600" dirty="0">
                <a:solidFill>
                  <a:prstClr val="black"/>
                </a:solidFill>
              </a:rPr>
              <a:t> </a:t>
            </a:r>
          </a:p>
          <a:p>
            <a:r>
              <a:rPr lang="en-GB" dirty="0">
                <a:solidFill>
                  <a:prstClr val="black"/>
                </a:solidFill>
              </a:rPr>
              <a:t> </a:t>
            </a:r>
          </a:p>
          <a:p>
            <a:r>
              <a:rPr lang="en-GB" dirty="0">
                <a:solidFill>
                  <a:prstClr val="black"/>
                </a:solidFill>
              </a:rPr>
              <a:t>  </a:t>
            </a:r>
          </a:p>
        </p:txBody>
      </p:sp>
      <p:sp>
        <p:nvSpPr>
          <p:cNvPr id="4" name="Rectangle 3"/>
          <p:cNvSpPr/>
          <p:nvPr/>
        </p:nvSpPr>
        <p:spPr>
          <a:xfrm>
            <a:off x="1187624" y="260648"/>
            <a:ext cx="6053728" cy="707886"/>
          </a:xfrm>
          <a:prstGeom prst="rect">
            <a:avLst/>
          </a:prstGeom>
          <a:noFill/>
        </p:spPr>
        <p:txBody>
          <a:bodyPr wrap="square" lIns="91440" tIns="45720" rIns="91440" bIns="45720">
            <a:spAutoFit/>
          </a:bodyPr>
          <a:lstStyle/>
          <a:p>
            <a:pPr algn="ctr"/>
            <a:r>
              <a:rPr lang="en-US" sz="4000" dirty="0">
                <a:ln w="0"/>
                <a:effectLst>
                  <a:outerShdw blurRad="38100" dist="19050" dir="2700000" algn="tl" rotWithShape="0">
                    <a:schemeClr val="dk1">
                      <a:alpha val="40000"/>
                    </a:schemeClr>
                  </a:outerShdw>
                </a:effectLst>
              </a:rPr>
              <a:t>TCS6 Dress Code</a:t>
            </a:r>
            <a:endParaRPr lang="en-US" sz="4000" b="0" cap="none" spc="0" dirty="0">
              <a:ln w="0"/>
              <a:solidFill>
                <a:schemeClr val="tx1"/>
              </a:solidFill>
              <a:effectLst>
                <a:outerShdw blurRad="38100" dist="19050" dir="2700000" algn="tl" rotWithShape="0">
                  <a:schemeClr val="dk1">
                    <a:alpha val="40000"/>
                  </a:schemeClr>
                </a:outerShdw>
              </a:effectLst>
            </a:endParaRPr>
          </a:p>
        </p:txBody>
      </p:sp>
      <p:pic>
        <p:nvPicPr>
          <p:cNvPr id="5" name="Picture 12" descr="TCS6 Logo_TRA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1971" y="0"/>
            <a:ext cx="2149078" cy="1244204"/>
          </a:xfrm>
          <a:prstGeom prst="rect">
            <a:avLst/>
          </a:prstGeom>
          <a:noFill/>
          <a:ln>
            <a:noFill/>
          </a:ln>
          <a:effectLst>
            <a:outerShdw dist="45791" dir="2021404"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5467771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2529</TotalTime>
  <Words>1518</Words>
  <Application>Microsoft Office PowerPoint</Application>
  <PresentationFormat>On-screen Show (4:3)</PresentationFormat>
  <Paragraphs>306</Paragraphs>
  <Slides>17</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Corbel</vt:lpstr>
      <vt:lpstr>Parallax</vt:lpstr>
      <vt:lpstr>Office Theme</vt:lpstr>
      <vt:lpstr>PowerPoint Presentation</vt:lpstr>
      <vt:lpstr>Aims of the Session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Teignmouth Community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dc:creator>
  <cp:lastModifiedBy>Laura Milsom</cp:lastModifiedBy>
  <cp:revision>157</cp:revision>
  <cp:lastPrinted>2019-09-18T15:46:18Z</cp:lastPrinted>
  <dcterms:created xsi:type="dcterms:W3CDTF">2014-06-30T08:54:54Z</dcterms:created>
  <dcterms:modified xsi:type="dcterms:W3CDTF">2021-09-16T07:34:24Z</dcterms:modified>
</cp:coreProperties>
</file>