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2" r:id="rId4"/>
  </p:sldMasterIdLst>
  <p:notesMasterIdLst>
    <p:notesMasterId r:id="rId24"/>
  </p:notesMasterIdLst>
  <p:sldIdLst>
    <p:sldId id="256" r:id="rId5"/>
    <p:sldId id="257" r:id="rId6"/>
    <p:sldId id="258" r:id="rId7"/>
    <p:sldId id="259" r:id="rId8"/>
    <p:sldId id="260" r:id="rId9"/>
    <p:sldId id="263" r:id="rId10"/>
    <p:sldId id="261" r:id="rId11"/>
    <p:sldId id="264" r:id="rId12"/>
    <p:sldId id="266" r:id="rId13"/>
    <p:sldId id="265" r:id="rId14"/>
    <p:sldId id="269" r:id="rId15"/>
    <p:sldId id="267" r:id="rId16"/>
    <p:sldId id="282" r:id="rId17"/>
    <p:sldId id="268" r:id="rId18"/>
    <p:sldId id="273" r:id="rId19"/>
    <p:sldId id="274" r:id="rId20"/>
    <p:sldId id="279" r:id="rId21"/>
    <p:sldId id="275" r:id="rId22"/>
    <p:sldId id="28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89" d="100"/>
          <a:sy n="89" d="100"/>
        </p:scale>
        <p:origin x="12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0DD00-01CD-44AF-B650-72B0067186AC}" type="datetimeFigureOut">
              <a:rPr lang="en-GB" smtClean="0"/>
              <a:t>12/07/2022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ED3FE-6E7F-41AD-A5CB-FF9C31ECCC3A}" type="slidenum">
              <a:rPr lang="en-GB" smtClean="0"/>
              <a:t>‹#›</a:t>
            </a:fld>
            <a:endParaRPr lang="en-GB"/>
          </a:p>
        </p:txBody>
      </p:sp>
    </p:spTree>
    <p:extLst>
      <p:ext uri="{BB962C8B-B14F-4D97-AF65-F5344CB8AC3E}">
        <p14:creationId xmlns:p14="http://schemas.microsoft.com/office/powerpoint/2010/main" val="2390517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43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88133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493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2077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7/12/2022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821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7/12/2022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9087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7/12/2022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8508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7743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A87A34-81AB-432B-8DAE-1953F412C126}" type="datetimeFigureOut">
              <a:rPr lang="en-US" smtClean="0"/>
              <a:t>7/12/2022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7342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7/12/2022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477517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8497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7/12/2022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7505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0597" y="1588656"/>
            <a:ext cx="11183815" cy="1348152"/>
          </a:xfrm>
        </p:spPr>
        <p:txBody>
          <a:bodyPr>
            <a:normAutofit fontScale="90000"/>
          </a:bodyPr>
          <a:lstStyle/>
          <a:p>
            <a:pPr algn="ctr"/>
            <a:br>
              <a:rPr lang="en-GB" cap="none" dirty="0">
                <a:latin typeface="Arial" panose="020B0604020202020204" pitchFamily="34" charset="0"/>
                <a:cs typeface="Arial" panose="020B0604020202020204" pitchFamily="34" charset="0"/>
              </a:rPr>
            </a:br>
            <a:br>
              <a:rPr lang="en-GB" cap="none" dirty="0">
                <a:latin typeface="Arial" panose="020B0604020202020204" pitchFamily="34" charset="0"/>
                <a:cs typeface="Arial" panose="020B0604020202020204" pitchFamily="34" charset="0"/>
              </a:rPr>
            </a:br>
            <a:br>
              <a:rPr lang="en-GB" cap="none" dirty="0">
                <a:latin typeface="Arial" panose="020B0604020202020204" pitchFamily="34" charset="0"/>
                <a:cs typeface="Arial" panose="020B0604020202020204" pitchFamily="34" charset="0"/>
              </a:rPr>
            </a:br>
            <a:r>
              <a:rPr lang="en-GB" cap="none" dirty="0">
                <a:latin typeface="Arial" panose="020B0604020202020204" pitchFamily="34" charset="0"/>
                <a:cs typeface="Arial" panose="020B0604020202020204" pitchFamily="34" charset="0"/>
              </a:rPr>
              <a:t>BTEC National Health and Social Care</a:t>
            </a:r>
            <a:br>
              <a:rPr lang="en-GB" cap="none" dirty="0">
                <a:latin typeface="Arial" panose="020B0604020202020204" pitchFamily="34" charset="0"/>
                <a:cs typeface="Arial" panose="020B0604020202020204" pitchFamily="34" charset="0"/>
              </a:rPr>
            </a:br>
            <a:endParaRPr lang="en-GB" cap="none"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endParaRPr lang="en-GB" dirty="0"/>
          </a:p>
          <a:p>
            <a:endParaRPr lang="en-GB" dirty="0"/>
          </a:p>
        </p:txBody>
      </p:sp>
      <p:sp>
        <p:nvSpPr>
          <p:cNvPr id="4" name="Title 1"/>
          <p:cNvSpPr txBox="1">
            <a:spLocks/>
          </p:cNvSpPr>
          <p:nvPr/>
        </p:nvSpPr>
        <p:spPr>
          <a:xfrm>
            <a:off x="576663" y="5027120"/>
            <a:ext cx="11183815" cy="1736034"/>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endParaRPr lang="en-GB" cap="none" dirty="0">
              <a:latin typeface="Arial" panose="020B0604020202020204" pitchFamily="34" charset="0"/>
              <a:cs typeface="Arial" panose="020B0604020202020204" pitchFamily="34" charset="0"/>
            </a:endParaRPr>
          </a:p>
          <a:p>
            <a:endParaRPr lang="en-GB" cap="none" dirty="0">
              <a:latin typeface="Arial" panose="020B0604020202020204" pitchFamily="34" charset="0"/>
              <a:cs typeface="Arial" panose="020B0604020202020204" pitchFamily="34" charset="0"/>
            </a:endParaRPr>
          </a:p>
          <a:p>
            <a:endParaRPr lang="en-GB" cap="none" dirty="0">
              <a:latin typeface="Arial" panose="020B0604020202020204" pitchFamily="34" charset="0"/>
              <a:cs typeface="Arial" panose="020B0604020202020204" pitchFamily="34" charset="0"/>
            </a:endParaRPr>
          </a:p>
          <a:p>
            <a:endParaRPr lang="en-GB" cap="none" dirty="0">
              <a:latin typeface="Arial" panose="020B0604020202020204" pitchFamily="34" charset="0"/>
              <a:cs typeface="Arial" panose="020B0604020202020204" pitchFamily="34" charset="0"/>
            </a:endParaRPr>
          </a:p>
          <a:p>
            <a:r>
              <a:rPr lang="en-GB" cap="none" dirty="0">
                <a:latin typeface="Arial" panose="020B0604020202020204" pitchFamily="34" charset="0"/>
                <a:cs typeface="Arial" panose="020B0604020202020204" pitchFamily="34" charset="0"/>
              </a:rPr>
              <a:t>Taster Session</a:t>
            </a:r>
          </a:p>
          <a:p>
            <a:endParaRPr lang="en-GB" cap="none" dirty="0">
              <a:latin typeface="Arial" panose="020B0604020202020204" pitchFamily="34" charset="0"/>
              <a:cs typeface="Arial" panose="020B0604020202020204" pitchFamily="34" charset="0"/>
            </a:endParaRPr>
          </a:p>
          <a:p>
            <a:endParaRPr lang="en-GB" cap="none" dirty="0">
              <a:latin typeface="Arial" panose="020B0604020202020204" pitchFamily="34" charset="0"/>
              <a:cs typeface="Arial" panose="020B0604020202020204" pitchFamily="34" charset="0"/>
            </a:endParaRPr>
          </a:p>
        </p:txBody>
      </p:sp>
      <p:pic>
        <p:nvPicPr>
          <p:cNvPr id="2052" name="Picture 4" descr="BTEC Nationals | Health and Social Care (2016) | Pearson qualifications">
            <a:extLst>
              <a:ext uri="{FF2B5EF4-FFF2-40B4-BE49-F238E27FC236}">
                <a16:creationId xmlns:a16="http://schemas.microsoft.com/office/drawing/2014/main" id="{D63F41D2-DACA-49A0-A256-DA0EDC080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7028" y="2077068"/>
            <a:ext cx="6318258" cy="3279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896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697458" y="124266"/>
            <a:ext cx="506671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Arial" panose="020B0604020202020204" pitchFamily="34" charset="0"/>
                <a:cs typeface="Arial" panose="020B0604020202020204" pitchFamily="34" charset="0"/>
              </a:rPr>
              <a:t>Activity 2</a:t>
            </a:r>
          </a:p>
        </p:txBody>
      </p:sp>
      <p:sp>
        <p:nvSpPr>
          <p:cNvPr id="7" name="Text Box 2"/>
          <p:cNvSpPr txBox="1">
            <a:spLocks noChangeArrowheads="1"/>
          </p:cNvSpPr>
          <p:nvPr/>
        </p:nvSpPr>
        <p:spPr bwMode="auto">
          <a:xfrm>
            <a:off x="4333675" y="2014025"/>
            <a:ext cx="7342510" cy="40171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GB" sz="2000" b="1" dirty="0">
                <a:latin typeface="Arial" panose="020B0604020202020204" pitchFamily="34" charset="0"/>
                <a:ea typeface="Calibri"/>
                <a:cs typeface="Arial" panose="020B0604020202020204" pitchFamily="34" charset="0"/>
              </a:rPr>
              <a:t>Identify the life events that you observed within the clip.  Categorise these into predictable or unpredictable events.</a:t>
            </a:r>
          </a:p>
          <a:p>
            <a:pPr>
              <a:lnSpc>
                <a:spcPct val="115000"/>
              </a:lnSpc>
              <a:spcAft>
                <a:spcPts val="1000"/>
              </a:spcAft>
            </a:pPr>
            <a:r>
              <a:rPr lang="en-GB" sz="3600" dirty="0">
                <a:effectLst/>
                <a:latin typeface="Calibri"/>
                <a:ea typeface="Calibri"/>
                <a:cs typeface="Times New Roman"/>
              </a:rPr>
              <a:t> </a:t>
            </a:r>
          </a:p>
          <a:p>
            <a:pPr>
              <a:lnSpc>
                <a:spcPct val="115000"/>
              </a:lnSpc>
              <a:spcAft>
                <a:spcPts val="1000"/>
              </a:spcAft>
            </a:pPr>
            <a:r>
              <a:rPr lang="en-GB" sz="3600" dirty="0">
                <a:latin typeface="Calibri"/>
                <a:ea typeface="Calibri"/>
                <a:cs typeface="Times New Roman"/>
              </a:rPr>
              <a:t> </a:t>
            </a:r>
          </a:p>
          <a:p>
            <a:pPr marL="285750" indent="-285750">
              <a:lnSpc>
                <a:spcPct val="115000"/>
              </a:lnSpc>
              <a:spcAft>
                <a:spcPts val="1000"/>
              </a:spcAft>
              <a:buFont typeface="Arial" panose="020B0604020202020204" pitchFamily="34" charset="0"/>
              <a:buChar char="•"/>
            </a:pPr>
            <a:endParaRPr lang="en-GB" sz="3600" dirty="0">
              <a:effectLst/>
              <a:latin typeface="Calibri"/>
              <a:ea typeface="Calibri"/>
              <a:cs typeface="Times New Roman"/>
            </a:endParaRPr>
          </a:p>
          <a:p>
            <a:pPr>
              <a:lnSpc>
                <a:spcPct val="115000"/>
              </a:lnSpc>
              <a:spcAft>
                <a:spcPts val="1000"/>
              </a:spcAft>
            </a:pPr>
            <a:r>
              <a:rPr lang="en-GB" sz="3600" dirty="0">
                <a:latin typeface="Calibri"/>
                <a:ea typeface="Calibri"/>
                <a:cs typeface="Times New Roman"/>
              </a:rPr>
              <a:t> </a:t>
            </a:r>
            <a:endParaRPr lang="en-GB" sz="3600" dirty="0">
              <a:effectLst/>
              <a:latin typeface="Calibri"/>
              <a:ea typeface="Calibri"/>
              <a:cs typeface="Times New Roman"/>
            </a:endParaRPr>
          </a:p>
          <a:p>
            <a:pPr marL="285750" indent="-285750">
              <a:lnSpc>
                <a:spcPct val="115000"/>
              </a:lnSpc>
              <a:spcAft>
                <a:spcPts val="1000"/>
              </a:spcAft>
              <a:buFont typeface="Arial" panose="020B0604020202020204" pitchFamily="34" charset="0"/>
              <a:buChar char="•"/>
            </a:pPr>
            <a:endParaRPr lang="en-GB" sz="1100" dirty="0">
              <a:latin typeface="Calibri"/>
              <a:ea typeface="Calibri"/>
              <a:cs typeface="Times New Roman"/>
            </a:endParaRPr>
          </a:p>
          <a:p>
            <a:pPr>
              <a:lnSpc>
                <a:spcPct val="115000"/>
              </a:lnSpc>
              <a:spcAft>
                <a:spcPts val="1000"/>
              </a:spcAft>
            </a:pPr>
            <a:r>
              <a:rPr lang="en-GB" sz="1100" dirty="0">
                <a:latin typeface="Calibri"/>
                <a:ea typeface="Calibri"/>
                <a:cs typeface="Times New Roman"/>
              </a:rPr>
              <a:t> </a:t>
            </a:r>
          </a:p>
          <a:p>
            <a:pPr marL="171450" indent="-171450">
              <a:lnSpc>
                <a:spcPct val="115000"/>
              </a:lnSpc>
              <a:spcAft>
                <a:spcPts val="1000"/>
              </a:spcAft>
              <a:buFont typeface="Arial" panose="020B0604020202020204" pitchFamily="34" charset="0"/>
              <a:buChar char="•"/>
            </a:pPr>
            <a:endParaRPr lang="en-GB" sz="1100" dirty="0">
              <a:effectLst/>
              <a:latin typeface="Calibri"/>
              <a:ea typeface="Calibri"/>
              <a:cs typeface="Times New Roman"/>
            </a:endParaRPr>
          </a:p>
          <a:p>
            <a:pPr>
              <a:lnSpc>
                <a:spcPct val="115000"/>
              </a:lnSpc>
              <a:spcAft>
                <a:spcPts val="1000"/>
              </a:spcAft>
            </a:pPr>
            <a:r>
              <a:rPr lang="en-GB" sz="1100" dirty="0">
                <a:effectLst/>
                <a:latin typeface="Calibri"/>
                <a:ea typeface="Calibri"/>
                <a:cs typeface="Times New Roman"/>
              </a:rPr>
              <a:t> </a:t>
            </a:r>
          </a:p>
          <a:p>
            <a:pPr marL="171450" indent="-171450">
              <a:lnSpc>
                <a:spcPct val="115000"/>
              </a:lnSpc>
              <a:spcAft>
                <a:spcPts val="1000"/>
              </a:spcAft>
              <a:buFont typeface="Wingdings" panose="05000000000000000000" pitchFamily="2" charset="2"/>
              <a:buChar char="§"/>
            </a:pPr>
            <a:endParaRPr lang="en-GB" sz="1100" dirty="0">
              <a:effectLst/>
              <a:latin typeface="Calibri"/>
              <a:ea typeface="Calibri"/>
              <a:cs typeface="Times New Roman"/>
            </a:endParaRPr>
          </a:p>
          <a:p>
            <a:pPr marL="285750" lvl="0" indent="-285750">
              <a:lnSpc>
                <a:spcPct val="115000"/>
              </a:lnSpc>
              <a:spcAft>
                <a:spcPts val="1000"/>
              </a:spcAft>
              <a:buFont typeface="Arial" panose="020B0604020202020204" pitchFamily="34" charset="0"/>
              <a:buChar char="•"/>
            </a:pPr>
            <a:endParaRPr lang="en-GB" sz="1800" dirty="0">
              <a:effectLst/>
              <a:latin typeface="Calibri"/>
              <a:ea typeface="Calibri"/>
              <a:cs typeface="Times New Roman"/>
            </a:endParaRPr>
          </a:p>
          <a:p>
            <a:pPr lvl="0">
              <a:lnSpc>
                <a:spcPct val="115000"/>
              </a:lnSpc>
              <a:spcAft>
                <a:spcPts val="1000"/>
              </a:spcAft>
            </a:pPr>
            <a:r>
              <a:rPr lang="en-GB" sz="1800" dirty="0">
                <a:effectLst/>
                <a:latin typeface="Calibri"/>
                <a:ea typeface="Calibri"/>
                <a:cs typeface="Times New Roman"/>
              </a:rPr>
              <a:t> </a:t>
            </a:r>
          </a:p>
          <a:p>
            <a:pPr lvl="0">
              <a:lnSpc>
                <a:spcPct val="115000"/>
              </a:lnSpc>
              <a:spcAft>
                <a:spcPts val="1000"/>
              </a:spcAft>
            </a:pPr>
            <a:r>
              <a:rPr lang="en-GB" dirty="0">
                <a:latin typeface="Calibri"/>
                <a:ea typeface="Calibri"/>
                <a:cs typeface="Times New Roman"/>
              </a:rPr>
              <a:t> </a:t>
            </a:r>
          </a:p>
          <a:p>
            <a:pPr lvl="0">
              <a:lnSpc>
                <a:spcPct val="115000"/>
              </a:lnSpc>
              <a:spcAft>
                <a:spcPts val="1000"/>
              </a:spcAft>
            </a:pPr>
            <a:endParaRPr lang="en-GB" sz="1100" dirty="0">
              <a:effectLst/>
              <a:latin typeface="Calibri"/>
              <a:ea typeface="Calibri"/>
              <a:cs typeface="Times New Roman"/>
            </a:endParaRPr>
          </a:p>
          <a:p>
            <a:pPr>
              <a:lnSpc>
                <a:spcPct val="115000"/>
              </a:lnSpc>
              <a:spcAft>
                <a:spcPts val="1000"/>
              </a:spcAft>
            </a:pPr>
            <a:r>
              <a:rPr lang="en-GB" sz="1100" dirty="0">
                <a:effectLst/>
                <a:latin typeface="Calibri"/>
                <a:ea typeface="Calibri"/>
                <a:cs typeface="Times New Roman"/>
              </a:rPr>
              <a:t> </a:t>
            </a:r>
          </a:p>
          <a:p>
            <a:pPr marL="457200">
              <a:lnSpc>
                <a:spcPct val="115000"/>
              </a:lnSpc>
              <a:spcAft>
                <a:spcPts val="1000"/>
              </a:spcAft>
            </a:pPr>
            <a:r>
              <a:rPr lang="en-GB" sz="1100" dirty="0">
                <a:effectLst/>
                <a:latin typeface="Calibri"/>
                <a:ea typeface="Calibri"/>
                <a:cs typeface="Times New Roman"/>
              </a:rPr>
              <a:t> </a:t>
            </a:r>
          </a:p>
          <a:p>
            <a:pPr>
              <a:lnSpc>
                <a:spcPct val="115000"/>
              </a:lnSpc>
              <a:spcAft>
                <a:spcPts val="1000"/>
              </a:spcAft>
            </a:pPr>
            <a:r>
              <a:rPr lang="en-GB" sz="1100" dirty="0">
                <a:effectLst/>
                <a:latin typeface="Calibri"/>
                <a:ea typeface="Calibri"/>
                <a:cs typeface="Times New Roman"/>
              </a:rPr>
              <a:t> </a:t>
            </a:r>
          </a:p>
          <a:p>
            <a:pPr>
              <a:lnSpc>
                <a:spcPct val="115000"/>
              </a:lnSpc>
              <a:spcAft>
                <a:spcPts val="1000"/>
              </a:spcAft>
            </a:pPr>
            <a:r>
              <a:rPr lang="en-GB" sz="1100" dirty="0">
                <a:effectLst/>
                <a:latin typeface="Calibri"/>
                <a:ea typeface="Calibri"/>
                <a:cs typeface="Times New Roman"/>
              </a:rPr>
              <a:t> </a:t>
            </a:r>
          </a:p>
        </p:txBody>
      </p:sp>
      <p:pic>
        <p:nvPicPr>
          <p:cNvPr id="8" name="Picture 7" descr="Image result for film Up"/>
          <p:cNvPicPr/>
          <p:nvPr/>
        </p:nvPicPr>
        <p:blipFill>
          <a:blip r:embed="rId2">
            <a:extLst>
              <a:ext uri="{28A0092B-C50C-407E-A947-70E740481C1C}">
                <a14:useLocalDpi xmlns:a14="http://schemas.microsoft.com/office/drawing/2010/main" val="0"/>
              </a:ext>
            </a:extLst>
          </a:blip>
          <a:srcRect/>
          <a:stretch>
            <a:fillRect/>
          </a:stretch>
        </p:blipFill>
        <p:spPr bwMode="auto">
          <a:xfrm>
            <a:off x="647527" y="2014025"/>
            <a:ext cx="3433756" cy="4017175"/>
          </a:xfrm>
          <a:prstGeom prst="rect">
            <a:avLst/>
          </a:prstGeom>
          <a:noFill/>
          <a:ln>
            <a:noFill/>
          </a:ln>
        </p:spPr>
      </p:pic>
      <p:cxnSp>
        <p:nvCxnSpPr>
          <p:cNvPr id="3" name="Straight Connector 2"/>
          <p:cNvCxnSpPr/>
          <p:nvPr/>
        </p:nvCxnSpPr>
        <p:spPr>
          <a:xfrm>
            <a:off x="4318782" y="3277772"/>
            <a:ext cx="7385538"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7990863" y="2827606"/>
            <a:ext cx="14067" cy="3203594"/>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17767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Callout 9"/>
          <p:cNvSpPr/>
          <p:nvPr/>
        </p:nvSpPr>
        <p:spPr>
          <a:xfrm>
            <a:off x="3816626" y="3776869"/>
            <a:ext cx="2782957" cy="223003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n>
                  <a:solidFill>
                    <a:schemeClr val="tx1"/>
                  </a:solidFill>
                </a:ln>
                <a:latin typeface="Arial" panose="020B0604020202020204" pitchFamily="34" charset="0"/>
                <a:cs typeface="Arial" panose="020B0604020202020204" pitchFamily="34" charset="0"/>
              </a:rPr>
              <a:t>Development through the life stages is categorised as PIES</a:t>
            </a:r>
          </a:p>
          <a:p>
            <a:pPr algn="ctr"/>
            <a:endParaRPr lang="en-GB" sz="1400" dirty="0">
              <a:ln>
                <a:solidFill>
                  <a:schemeClr val="tx1"/>
                </a:solidFill>
              </a:ln>
              <a:latin typeface="Arial" panose="020B0604020202020204" pitchFamily="34" charset="0"/>
              <a:cs typeface="Arial" panose="020B0604020202020204" pitchFamily="34" charset="0"/>
            </a:endParaRPr>
          </a:p>
          <a:p>
            <a:pPr algn="ctr"/>
            <a:r>
              <a:rPr lang="en-GB" sz="1400" dirty="0">
                <a:ln>
                  <a:solidFill>
                    <a:schemeClr val="tx1"/>
                  </a:solidFill>
                </a:ln>
                <a:latin typeface="Arial" panose="020B0604020202020204" pitchFamily="34" charset="0"/>
                <a:cs typeface="Arial" panose="020B0604020202020204" pitchFamily="34" charset="0"/>
              </a:rPr>
              <a:t>Physical</a:t>
            </a:r>
          </a:p>
          <a:p>
            <a:pPr algn="ctr"/>
            <a:r>
              <a:rPr lang="en-GB" sz="1400" dirty="0">
                <a:ln>
                  <a:solidFill>
                    <a:schemeClr val="tx1"/>
                  </a:solidFill>
                </a:ln>
                <a:latin typeface="Arial" panose="020B0604020202020204" pitchFamily="34" charset="0"/>
                <a:cs typeface="Arial" panose="020B0604020202020204" pitchFamily="34" charset="0"/>
              </a:rPr>
              <a:t>Intellectual</a:t>
            </a:r>
          </a:p>
          <a:p>
            <a:pPr algn="ctr"/>
            <a:r>
              <a:rPr lang="en-GB" sz="1400" dirty="0">
                <a:ln>
                  <a:solidFill>
                    <a:schemeClr val="tx1"/>
                  </a:solidFill>
                </a:ln>
                <a:latin typeface="Arial" panose="020B0604020202020204" pitchFamily="34" charset="0"/>
                <a:cs typeface="Arial" panose="020B0604020202020204" pitchFamily="34" charset="0"/>
              </a:rPr>
              <a:t>Emotional</a:t>
            </a:r>
          </a:p>
          <a:p>
            <a:pPr algn="ctr"/>
            <a:r>
              <a:rPr lang="en-GB" sz="1400" dirty="0">
                <a:ln>
                  <a:solidFill>
                    <a:schemeClr val="tx1"/>
                  </a:solidFill>
                </a:ln>
                <a:latin typeface="Arial" panose="020B0604020202020204" pitchFamily="34" charset="0"/>
                <a:cs typeface="Arial" panose="020B0604020202020204" pitchFamily="34" charset="0"/>
              </a:rPr>
              <a:t>Social</a:t>
            </a:r>
          </a:p>
        </p:txBody>
      </p:sp>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697458" y="124266"/>
            <a:ext cx="506671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Arial" panose="020B0604020202020204" pitchFamily="34" charset="0"/>
                <a:cs typeface="Arial" panose="020B0604020202020204" pitchFamily="34" charset="0"/>
              </a:rPr>
              <a:t>Life Events</a:t>
            </a:r>
          </a:p>
        </p:txBody>
      </p:sp>
      <p:sp>
        <p:nvSpPr>
          <p:cNvPr id="7" name="Content Placeholder 2"/>
          <p:cNvSpPr>
            <a:spLocks noGrp="1"/>
          </p:cNvSpPr>
          <p:nvPr>
            <p:ph idx="1"/>
          </p:nvPr>
        </p:nvSpPr>
        <p:spPr>
          <a:xfrm>
            <a:off x="620408" y="1828799"/>
            <a:ext cx="4567921" cy="4178105"/>
          </a:xfrm>
          <a:prstGeom prst="rect">
            <a:avLst/>
          </a:prstGeom>
        </p:spPr>
        <p:txBody>
          <a:bodyPr>
            <a:noAutofit/>
          </a:bodyPr>
          <a:lstStyle/>
          <a:p>
            <a:pPr>
              <a:lnSpc>
                <a:spcPct val="150000"/>
              </a:lnSpc>
              <a:spcBef>
                <a:spcPts val="0"/>
              </a:spcBef>
            </a:pPr>
            <a:r>
              <a:rPr lang="en-US" altLang="en-US" sz="1600" b="1" cap="none" dirty="0">
                <a:latin typeface="Arial" panose="020B0604020202020204" pitchFamily="34" charset="0"/>
                <a:cs typeface="Arial" panose="020B0604020202020204" pitchFamily="34" charset="0"/>
              </a:rPr>
              <a:t>Starting School</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Leaving School</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Birth Of A Sibling</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Moving House </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Development Of Close Relationships</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Employment </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Living With A Partner</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Marriage </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Parenthood </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Retirement </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Ageing</a:t>
            </a:r>
          </a:p>
        </p:txBody>
      </p:sp>
      <p:sp>
        <p:nvSpPr>
          <p:cNvPr id="8" name="Content Placeholder 7"/>
          <p:cNvSpPr>
            <a:spLocks noGrp="1"/>
          </p:cNvSpPr>
          <p:nvPr>
            <p:ph sz="quarter" idx="4294967295"/>
          </p:nvPr>
        </p:nvSpPr>
        <p:spPr>
          <a:xfrm>
            <a:off x="7169150" y="1744065"/>
            <a:ext cx="5022850" cy="4614862"/>
          </a:xfrm>
          <a:prstGeom prst="rect">
            <a:avLst/>
          </a:prstGeom>
        </p:spPr>
        <p:txBody>
          <a:bodyPr>
            <a:noAutofit/>
          </a:bodyPr>
          <a:lstStyle/>
          <a:p>
            <a:pPr>
              <a:lnSpc>
                <a:spcPct val="150000"/>
              </a:lnSpc>
              <a:spcBef>
                <a:spcPts val="0"/>
              </a:spcBef>
            </a:pPr>
            <a:r>
              <a:rPr lang="en-US" altLang="en-US" sz="1600" b="1" cap="none" dirty="0">
                <a:latin typeface="Arial" panose="020B0604020202020204" pitchFamily="34" charset="0"/>
                <a:cs typeface="Arial" panose="020B0604020202020204" pitchFamily="34" charset="0"/>
              </a:rPr>
              <a:t>Death Of A Partner, Relative Or Friend</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Accident/Serious Injury </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Ill Health</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Exclusion/Dropping Out Of Education</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Redundancy </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Promotion</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Imprisonment</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Divorce </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Abuse </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Mental Health Difficulties</a:t>
            </a:r>
          </a:p>
          <a:p>
            <a:pPr>
              <a:lnSpc>
                <a:spcPct val="150000"/>
              </a:lnSpc>
              <a:spcBef>
                <a:spcPts val="0"/>
              </a:spcBef>
            </a:pPr>
            <a:r>
              <a:rPr lang="en-US" altLang="en-US" sz="1600" b="1" cap="none" dirty="0">
                <a:latin typeface="Arial" panose="020B0604020202020204" pitchFamily="34" charset="0"/>
                <a:cs typeface="Arial" panose="020B0604020202020204" pitchFamily="34" charset="0"/>
              </a:rPr>
              <a:t>Bullying</a:t>
            </a:r>
          </a:p>
          <a:p>
            <a:pPr>
              <a:lnSpc>
                <a:spcPct val="150000"/>
              </a:lnSpc>
            </a:pPr>
            <a:endParaRPr lang="en-US" altLang="en-US" sz="1050" dirty="0"/>
          </a:p>
        </p:txBody>
      </p:sp>
      <p:sp>
        <p:nvSpPr>
          <p:cNvPr id="3" name="TextBox 2"/>
          <p:cNvSpPr txBox="1"/>
          <p:nvPr/>
        </p:nvSpPr>
        <p:spPr>
          <a:xfrm>
            <a:off x="1515285" y="822882"/>
            <a:ext cx="1695462" cy="400110"/>
          </a:xfrm>
          <a:prstGeom prst="rect">
            <a:avLst/>
          </a:prstGeom>
          <a:noFill/>
          <a:ln>
            <a:solidFill>
              <a:schemeClr val="tx1"/>
            </a:solidFill>
          </a:ln>
        </p:spPr>
        <p:txBody>
          <a:bodyPr wrap="square" rtlCol="0">
            <a:spAutoFit/>
          </a:bodyPr>
          <a:lstStyle/>
          <a:p>
            <a:r>
              <a:rPr lang="en-GB" sz="2000" b="1" dirty="0">
                <a:latin typeface="Arial" panose="020B0604020202020204" pitchFamily="34" charset="0"/>
                <a:cs typeface="Arial" panose="020B0604020202020204" pitchFamily="34" charset="0"/>
              </a:rPr>
              <a:t>EXPECTED</a:t>
            </a:r>
          </a:p>
        </p:txBody>
      </p:sp>
      <p:sp>
        <p:nvSpPr>
          <p:cNvPr id="9" name="TextBox 8"/>
          <p:cNvSpPr txBox="1"/>
          <p:nvPr/>
        </p:nvSpPr>
        <p:spPr>
          <a:xfrm>
            <a:off x="8920088" y="822882"/>
            <a:ext cx="2060918" cy="400110"/>
          </a:xfrm>
          <a:prstGeom prst="rect">
            <a:avLst/>
          </a:prstGeom>
          <a:noFill/>
          <a:ln>
            <a:solidFill>
              <a:schemeClr val="tx1"/>
            </a:solidFill>
          </a:ln>
        </p:spPr>
        <p:txBody>
          <a:bodyPr wrap="square" rtlCol="0">
            <a:spAutoFit/>
          </a:bodyPr>
          <a:lstStyle/>
          <a:p>
            <a:r>
              <a:rPr lang="en-GB" sz="2000" b="1" dirty="0">
                <a:latin typeface="Arial" panose="020B0604020202020204" pitchFamily="34" charset="0"/>
                <a:cs typeface="Arial" panose="020B0604020202020204" pitchFamily="34" charset="0"/>
              </a:rPr>
              <a:t>UNEXPECTED</a:t>
            </a:r>
          </a:p>
        </p:txBody>
      </p:sp>
    </p:spTree>
    <p:extLst>
      <p:ext uri="{BB962C8B-B14F-4D97-AF65-F5344CB8AC3E}">
        <p14:creationId xmlns:p14="http://schemas.microsoft.com/office/powerpoint/2010/main" val="1341249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697458" y="124266"/>
            <a:ext cx="506671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Arial" panose="020B0604020202020204" pitchFamily="34" charset="0"/>
                <a:cs typeface="Arial" panose="020B0604020202020204" pitchFamily="34" charset="0"/>
              </a:rPr>
              <a:t>Activity 3</a:t>
            </a:r>
          </a:p>
        </p:txBody>
      </p:sp>
      <p:sp>
        <p:nvSpPr>
          <p:cNvPr id="7" name="Rectangle 6"/>
          <p:cNvSpPr/>
          <p:nvPr/>
        </p:nvSpPr>
        <p:spPr>
          <a:xfrm>
            <a:off x="736208" y="2035559"/>
            <a:ext cx="10668001" cy="4031873"/>
          </a:xfrm>
          <a:prstGeom prst="rect">
            <a:avLst/>
          </a:prstGeom>
        </p:spPr>
        <p:txBody>
          <a:bodyPr wrap="square">
            <a:spAutoFit/>
          </a:bodyPr>
          <a:lstStyle/>
          <a:p>
            <a:r>
              <a:rPr lang="en-GB" sz="3200" dirty="0">
                <a:latin typeface="Arial" panose="020B0604020202020204" pitchFamily="34" charset="0"/>
                <a:cs typeface="Arial" panose="020B0604020202020204" pitchFamily="34" charset="0"/>
              </a:rPr>
              <a:t>In pairs</a:t>
            </a:r>
          </a:p>
          <a:p>
            <a:r>
              <a:rPr lang="en-GB" sz="3200" dirty="0">
                <a:latin typeface="Arial" panose="020B0604020202020204" pitchFamily="34" charset="0"/>
                <a:cs typeface="Arial" panose="020B0604020202020204" pitchFamily="34" charset="0"/>
              </a:rPr>
              <a:t>Draw a line on a piece of A3 paper half way down the page</a:t>
            </a:r>
          </a:p>
          <a:p>
            <a:r>
              <a:rPr lang="en-GB" sz="3200" dirty="0">
                <a:latin typeface="Arial" panose="020B0604020202020204" pitchFamily="34" charset="0"/>
                <a:cs typeface="Arial" panose="020B0604020202020204" pitchFamily="34" charset="0"/>
              </a:rPr>
              <a:t>At one end, put the word </a:t>
            </a:r>
            <a:r>
              <a:rPr lang="en-GB" sz="3200" b="1" dirty="0">
                <a:latin typeface="Arial" panose="020B0604020202020204" pitchFamily="34" charset="0"/>
                <a:cs typeface="Arial" panose="020B0604020202020204" pitchFamily="34" charset="0"/>
              </a:rPr>
              <a:t>Birth.</a:t>
            </a:r>
          </a:p>
          <a:p>
            <a:r>
              <a:rPr lang="en-GB" sz="3200" dirty="0">
                <a:latin typeface="Arial" panose="020B0604020202020204" pitchFamily="34" charset="0"/>
                <a:cs typeface="Arial" panose="020B0604020202020204" pitchFamily="34" charset="0"/>
              </a:rPr>
              <a:t>At the other end, write the word </a:t>
            </a:r>
            <a:r>
              <a:rPr lang="en-GB" sz="3200" b="1" dirty="0">
                <a:latin typeface="Arial" panose="020B0604020202020204" pitchFamily="34" charset="0"/>
                <a:cs typeface="Arial" panose="020B0604020202020204" pitchFamily="34" charset="0"/>
              </a:rPr>
              <a:t>Death.</a:t>
            </a:r>
          </a:p>
          <a:p>
            <a:r>
              <a:rPr lang="en-GB" sz="3200" dirty="0">
                <a:latin typeface="Arial" panose="020B0604020202020204" pitchFamily="34" charset="0"/>
                <a:cs typeface="Arial" panose="020B0604020202020204" pitchFamily="34" charset="0"/>
              </a:rPr>
              <a:t>Above the line write </a:t>
            </a:r>
            <a:r>
              <a:rPr lang="en-GB" sz="3200" b="1" dirty="0">
                <a:latin typeface="Arial" panose="020B0604020202020204" pitchFamily="34" charset="0"/>
                <a:cs typeface="Arial" panose="020B0604020202020204" pitchFamily="34" charset="0"/>
              </a:rPr>
              <a:t>unexpected life events.</a:t>
            </a:r>
          </a:p>
          <a:p>
            <a:r>
              <a:rPr lang="en-GB" sz="3200" dirty="0">
                <a:latin typeface="Arial" panose="020B0604020202020204" pitchFamily="34" charset="0"/>
                <a:cs typeface="Arial" panose="020B0604020202020204" pitchFamily="34" charset="0"/>
              </a:rPr>
              <a:t>Below the line write </a:t>
            </a:r>
            <a:r>
              <a:rPr lang="en-GB" sz="3200" b="1" dirty="0">
                <a:latin typeface="Arial" panose="020B0604020202020204" pitchFamily="34" charset="0"/>
                <a:cs typeface="Arial" panose="020B0604020202020204" pitchFamily="34" charset="0"/>
              </a:rPr>
              <a:t>expected life events.</a:t>
            </a:r>
          </a:p>
          <a:p>
            <a:r>
              <a:rPr lang="en-GB" sz="3200" dirty="0">
                <a:latin typeface="Arial" panose="020B0604020202020204" pitchFamily="34" charset="0"/>
                <a:cs typeface="Arial" panose="020B0604020202020204" pitchFamily="34" charset="0"/>
              </a:rPr>
              <a:t>Write on the time line </a:t>
            </a:r>
            <a:r>
              <a:rPr lang="en-GB" sz="3200" b="1" dirty="0">
                <a:latin typeface="Arial" panose="020B0604020202020204" pitchFamily="34" charset="0"/>
                <a:cs typeface="Arial" panose="020B0604020202020204" pitchFamily="34" charset="0"/>
              </a:rPr>
              <a:t>words to describe these events.</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178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697458" y="124266"/>
            <a:ext cx="506671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Arial" panose="020B0604020202020204" pitchFamily="34" charset="0"/>
                <a:cs typeface="Arial" panose="020B0604020202020204" pitchFamily="34" charset="0"/>
              </a:rPr>
              <a:t>Activity 3 Example</a:t>
            </a:r>
          </a:p>
        </p:txBody>
      </p:sp>
      <p:pic>
        <p:nvPicPr>
          <p:cNvPr id="6" name="Content Placeholder 4">
            <a:extLst>
              <a:ext uri="{FF2B5EF4-FFF2-40B4-BE49-F238E27FC236}">
                <a16:creationId xmlns:a16="http://schemas.microsoft.com/office/drawing/2014/main" id="{28DD2C66-5C89-4164-81CB-8D8E611C1386}"/>
              </a:ext>
            </a:extLst>
          </p:cNvPr>
          <p:cNvPicPr>
            <a:picLocks noGrp="1" noChangeAspect="1"/>
          </p:cNvPicPr>
          <p:nvPr>
            <p:ph idx="1"/>
          </p:nvPr>
        </p:nvPicPr>
        <p:blipFill>
          <a:blip r:embed="rId2"/>
          <a:stretch>
            <a:fillRect/>
          </a:stretch>
        </p:blipFill>
        <p:spPr>
          <a:xfrm>
            <a:off x="2775473" y="1846263"/>
            <a:ext cx="6184620" cy="4389492"/>
          </a:xfrm>
        </p:spPr>
      </p:pic>
    </p:spTree>
    <p:extLst>
      <p:ext uri="{BB962C8B-B14F-4D97-AF65-F5344CB8AC3E}">
        <p14:creationId xmlns:p14="http://schemas.microsoft.com/office/powerpoint/2010/main" val="3201505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697458" y="124266"/>
            <a:ext cx="506671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Arial" panose="020B0604020202020204" pitchFamily="34" charset="0"/>
                <a:cs typeface="Arial" panose="020B0604020202020204" pitchFamily="34" charset="0"/>
              </a:rPr>
              <a:t>Peer Assessment</a:t>
            </a:r>
          </a:p>
        </p:txBody>
      </p:sp>
      <p:sp>
        <p:nvSpPr>
          <p:cNvPr id="6" name="Title 1"/>
          <p:cNvSpPr>
            <a:spLocks noGrp="1"/>
          </p:cNvSpPr>
          <p:nvPr>
            <p:ph type="title"/>
          </p:nvPr>
        </p:nvSpPr>
        <p:spPr>
          <a:xfrm>
            <a:off x="821635" y="2676938"/>
            <a:ext cx="11009294" cy="3667591"/>
          </a:xfrm>
        </p:spPr>
        <p:txBody>
          <a:bodyPr>
            <a:noAutofit/>
          </a:bodyPr>
          <a:lstStyle/>
          <a:p>
            <a:br>
              <a:rPr lang="en-GB" sz="3600" cap="none" dirty="0">
                <a:latin typeface="Arial" panose="020B0604020202020204" pitchFamily="34" charset="0"/>
                <a:cs typeface="Arial" panose="020B0604020202020204" pitchFamily="34" charset="0"/>
              </a:rPr>
            </a:br>
            <a:r>
              <a:rPr lang="en-GB" sz="3600" cap="none" dirty="0">
                <a:latin typeface="Arial" panose="020B0604020202020204" pitchFamily="34" charset="0"/>
                <a:cs typeface="Arial" panose="020B0604020202020204" pitchFamily="34" charset="0"/>
              </a:rPr>
              <a:t>Look at the other time lines produced. </a:t>
            </a:r>
            <a:br>
              <a:rPr lang="en-GB" sz="3600" cap="none" dirty="0">
                <a:latin typeface="Arial" panose="020B0604020202020204" pitchFamily="34" charset="0"/>
                <a:cs typeface="Arial" panose="020B0604020202020204" pitchFamily="34" charset="0"/>
              </a:rPr>
            </a:br>
            <a:br>
              <a:rPr lang="en-GB" sz="3600" cap="none" dirty="0">
                <a:latin typeface="Arial" panose="020B0604020202020204" pitchFamily="34" charset="0"/>
                <a:cs typeface="Arial" panose="020B0604020202020204" pitchFamily="34" charset="0"/>
              </a:rPr>
            </a:br>
            <a:r>
              <a:rPr lang="en-GB" sz="3600" cap="none" dirty="0">
                <a:latin typeface="Arial" panose="020B0604020202020204" pitchFamily="34" charset="0"/>
                <a:cs typeface="Arial" panose="020B0604020202020204" pitchFamily="34" charset="0"/>
              </a:rPr>
              <a:t>Have they included any events that you have missed?  Are there many similarities or differences in your time lines?</a:t>
            </a:r>
            <a:br>
              <a:rPr lang="en-GB" sz="3600" cap="none" dirty="0">
                <a:latin typeface="Arial" panose="020B0604020202020204" pitchFamily="34" charset="0"/>
                <a:cs typeface="Arial" panose="020B0604020202020204" pitchFamily="34" charset="0"/>
              </a:rPr>
            </a:br>
            <a:br>
              <a:rPr lang="en-GB" sz="3600" cap="none" dirty="0">
                <a:latin typeface="Arial" panose="020B0604020202020204" pitchFamily="34" charset="0"/>
                <a:cs typeface="Arial" panose="020B0604020202020204" pitchFamily="34" charset="0"/>
              </a:rPr>
            </a:br>
            <a:r>
              <a:rPr lang="en-GB" sz="3600" cap="none" dirty="0">
                <a:latin typeface="Arial" panose="020B0604020202020204" pitchFamily="34" charset="0"/>
                <a:cs typeface="Arial" panose="020B0604020202020204" pitchFamily="34" charset="0"/>
              </a:rPr>
              <a:t>Do any of their events surprise you?</a:t>
            </a:r>
            <a:br>
              <a:rPr lang="en-GB" sz="3600" cap="none" dirty="0">
                <a:latin typeface="Arial" panose="020B0604020202020204" pitchFamily="34" charset="0"/>
                <a:cs typeface="Arial" panose="020B0604020202020204" pitchFamily="34" charset="0"/>
              </a:rPr>
            </a:br>
            <a:br>
              <a:rPr lang="en-GB" sz="3600" cap="none" dirty="0">
                <a:latin typeface="Arial" panose="020B0604020202020204" pitchFamily="34" charset="0"/>
                <a:cs typeface="Arial" panose="020B0604020202020204" pitchFamily="34" charset="0"/>
              </a:rPr>
            </a:br>
            <a:endParaRPr lang="en-GB" sz="36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036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697458" y="124266"/>
            <a:ext cx="506671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Arial" panose="020B0604020202020204" pitchFamily="34" charset="0"/>
                <a:cs typeface="Arial" panose="020B0604020202020204" pitchFamily="34" charset="0"/>
              </a:rPr>
              <a:t>Activity 4</a:t>
            </a:r>
          </a:p>
        </p:txBody>
      </p:sp>
      <p:sp>
        <p:nvSpPr>
          <p:cNvPr id="7" name="Rectangle 6"/>
          <p:cNvSpPr/>
          <p:nvPr/>
        </p:nvSpPr>
        <p:spPr>
          <a:xfrm>
            <a:off x="650070" y="1720840"/>
            <a:ext cx="10840278" cy="3416320"/>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Choose one life event from your time line.</a:t>
            </a:r>
          </a:p>
          <a:p>
            <a:endParaRPr lang="en-GB" sz="3600" dirty="0">
              <a:latin typeface="Arial" panose="020B0604020202020204" pitchFamily="34" charset="0"/>
              <a:cs typeface="Arial" panose="020B0604020202020204" pitchFamily="34" charset="0"/>
            </a:endParaRPr>
          </a:p>
          <a:p>
            <a:r>
              <a:rPr lang="en-GB" sz="3600" dirty="0">
                <a:latin typeface="Arial" panose="020B0604020202020204" pitchFamily="34" charset="0"/>
                <a:cs typeface="Arial" panose="020B0604020202020204" pitchFamily="34" charset="0"/>
              </a:rPr>
              <a:t>Write a short description of the life event and how it affects all types of development (link to PIES).</a:t>
            </a:r>
          </a:p>
          <a:p>
            <a:endParaRPr lang="en-GB" sz="3600" dirty="0">
              <a:latin typeface="Arial" panose="020B0604020202020204" pitchFamily="34" charset="0"/>
              <a:cs typeface="Arial" panose="020B0604020202020204" pitchFamily="34" charset="0"/>
            </a:endParaRPr>
          </a:p>
          <a:p>
            <a:r>
              <a:rPr lang="en-GB" sz="3600" dirty="0">
                <a:latin typeface="Arial" panose="020B0604020202020204" pitchFamily="34" charset="0"/>
                <a:cs typeface="Arial" panose="020B0604020202020204" pitchFamily="34" charset="0"/>
              </a:rPr>
              <a:t>You will be asked to feed back to the group on this.</a:t>
            </a:r>
            <a:endParaRPr lang="en-GB" sz="3400" dirty="0">
              <a:latin typeface="Arial" panose="020B0604020202020204" pitchFamily="34" charset="0"/>
              <a:cs typeface="Arial" panose="020B0604020202020204" pitchFamily="34" charset="0"/>
            </a:endParaRPr>
          </a:p>
        </p:txBody>
      </p:sp>
      <p:pic>
        <p:nvPicPr>
          <p:cNvPr id="1028" name="Picture 4" descr="Do life events make savers more open to pension communications? | NEST ...">
            <a:extLst>
              <a:ext uri="{FF2B5EF4-FFF2-40B4-BE49-F238E27FC236}">
                <a16:creationId xmlns:a16="http://schemas.microsoft.com/office/drawing/2014/main" id="{D343F3DD-0DDC-48F2-BD2B-DEF79160E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457" y="5004242"/>
            <a:ext cx="2760787" cy="1347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220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697458" y="124266"/>
            <a:ext cx="506671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Arial" panose="020B0604020202020204" pitchFamily="34" charset="0"/>
                <a:cs typeface="Arial" panose="020B0604020202020204" pitchFamily="34" charset="0"/>
              </a:rPr>
              <a:t>Rating Task</a:t>
            </a:r>
          </a:p>
        </p:txBody>
      </p:sp>
      <p:sp>
        <p:nvSpPr>
          <p:cNvPr id="7" name="Rectangle 6"/>
          <p:cNvSpPr/>
          <p:nvPr/>
        </p:nvSpPr>
        <p:spPr>
          <a:xfrm>
            <a:off x="422031" y="1786599"/>
            <a:ext cx="11882511" cy="3970318"/>
          </a:xfrm>
          <a:prstGeom prst="rect">
            <a:avLst/>
          </a:prstGeom>
        </p:spPr>
        <p:txBody>
          <a:bodyPr wrap="square">
            <a:spAutoFit/>
          </a:bodyPr>
          <a:lstStyle/>
          <a:p>
            <a:pPr algn="ctr"/>
            <a:r>
              <a:rPr lang="en-GB" sz="3600" dirty="0">
                <a:latin typeface="Arial" panose="020B0604020202020204" pitchFamily="34" charset="0"/>
                <a:cs typeface="Arial" panose="020B0604020202020204" pitchFamily="34" charset="0"/>
              </a:rPr>
              <a:t>Look at your life events</a:t>
            </a:r>
          </a:p>
          <a:p>
            <a:pPr algn="ctr"/>
            <a:r>
              <a:rPr lang="en-GB" sz="3600" dirty="0">
                <a:latin typeface="Arial" panose="020B0604020202020204" pitchFamily="34" charset="0"/>
                <a:cs typeface="Arial" panose="020B0604020202020204" pitchFamily="34" charset="0"/>
              </a:rPr>
              <a:t> </a:t>
            </a:r>
          </a:p>
          <a:p>
            <a:pPr algn="ctr"/>
            <a:r>
              <a:rPr lang="en-GB" sz="3600" dirty="0">
                <a:latin typeface="Arial" panose="020B0604020202020204" pitchFamily="34" charset="0"/>
                <a:cs typeface="Arial" panose="020B0604020202020204" pitchFamily="34" charset="0"/>
              </a:rPr>
              <a:t>Choose 10 of these and then rank them 1-10 </a:t>
            </a:r>
          </a:p>
          <a:p>
            <a:pPr algn="ctr"/>
            <a:r>
              <a:rPr lang="en-GB" sz="3600" dirty="0">
                <a:latin typeface="Arial" panose="020B0604020202020204" pitchFamily="34" charset="0"/>
                <a:cs typeface="Arial" panose="020B0604020202020204" pitchFamily="34" charset="0"/>
              </a:rPr>
              <a:t>in accordance as to how stressful you think each are.</a:t>
            </a:r>
          </a:p>
          <a:p>
            <a:pPr algn="ctr"/>
            <a:endParaRPr lang="en-GB" sz="3600" dirty="0">
              <a:latin typeface="Arial" panose="020B0604020202020204" pitchFamily="34" charset="0"/>
              <a:cs typeface="Arial" panose="020B0604020202020204" pitchFamily="34" charset="0"/>
            </a:endParaRPr>
          </a:p>
          <a:p>
            <a:pPr algn="ctr"/>
            <a:r>
              <a:rPr lang="en-GB" sz="3600" dirty="0">
                <a:latin typeface="Arial" panose="020B0604020202020204" pitchFamily="34" charset="0"/>
                <a:cs typeface="Arial" panose="020B0604020202020204" pitchFamily="34" charset="0"/>
              </a:rPr>
              <a:t>1 = Least Stressful</a:t>
            </a:r>
          </a:p>
          <a:p>
            <a:pPr algn="ctr"/>
            <a:r>
              <a:rPr lang="en-GB" sz="3600" dirty="0">
                <a:latin typeface="Arial" panose="020B0604020202020204" pitchFamily="34" charset="0"/>
                <a:cs typeface="Arial" panose="020B0604020202020204" pitchFamily="34" charset="0"/>
              </a:rPr>
              <a:t>10 = Most Stressful</a:t>
            </a:r>
          </a:p>
        </p:txBody>
      </p:sp>
    </p:spTree>
    <p:extLst>
      <p:ext uri="{BB962C8B-B14F-4D97-AF65-F5344CB8AC3E}">
        <p14:creationId xmlns:p14="http://schemas.microsoft.com/office/powerpoint/2010/main" val="2579817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697458" y="124266"/>
            <a:ext cx="506671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Arial" panose="020B0604020202020204" pitchFamily="34" charset="0"/>
                <a:cs typeface="Arial" panose="020B0604020202020204" pitchFamily="34" charset="0"/>
              </a:rPr>
              <a:t>Rating Task</a:t>
            </a:r>
          </a:p>
        </p:txBody>
      </p:sp>
      <p:sp>
        <p:nvSpPr>
          <p:cNvPr id="7" name="Rectangle 6"/>
          <p:cNvSpPr/>
          <p:nvPr/>
        </p:nvSpPr>
        <p:spPr>
          <a:xfrm>
            <a:off x="422031" y="1786599"/>
            <a:ext cx="11882511" cy="646331"/>
          </a:xfrm>
          <a:prstGeom prst="rect">
            <a:avLst/>
          </a:prstGeom>
        </p:spPr>
        <p:txBody>
          <a:bodyPr wrap="square">
            <a:spAutoFit/>
          </a:bodyPr>
          <a:lstStyle/>
          <a:p>
            <a:pPr algn="ctr"/>
            <a:endParaRPr lang="en-GB" sz="3600" dirty="0">
              <a:latin typeface="Arial" panose="020B0604020202020204" pitchFamily="34" charset="0"/>
              <a:cs typeface="Arial" panose="020B0604020202020204" pitchFamily="34" charset="0"/>
            </a:endParaRPr>
          </a:p>
        </p:txBody>
      </p:sp>
      <p:pic>
        <p:nvPicPr>
          <p:cNvPr id="11" name="Picture 2" descr="Image result for homes rahe rating scale">
            <a:extLst>
              <a:ext uri="{FF2B5EF4-FFF2-40B4-BE49-F238E27FC236}">
                <a16:creationId xmlns:a16="http://schemas.microsoft.com/office/drawing/2014/main" id="{37AA3404-1B9F-444A-85AD-91F4597E7E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69748" y="1786599"/>
            <a:ext cx="5800922" cy="43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133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697458" y="124266"/>
            <a:ext cx="506671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Arial" panose="020B0604020202020204" pitchFamily="34" charset="0"/>
                <a:cs typeface="Arial" panose="020B0604020202020204" pitchFamily="34" charset="0"/>
              </a:rPr>
              <a:t>Questions</a:t>
            </a:r>
          </a:p>
        </p:txBody>
      </p:sp>
      <p:sp>
        <p:nvSpPr>
          <p:cNvPr id="7" name="Rectangle 6"/>
          <p:cNvSpPr/>
          <p:nvPr/>
        </p:nvSpPr>
        <p:spPr>
          <a:xfrm>
            <a:off x="1099930" y="2014025"/>
            <a:ext cx="10310192" cy="646331"/>
          </a:xfrm>
          <a:prstGeom prst="rect">
            <a:avLst/>
          </a:prstGeom>
        </p:spPr>
        <p:txBody>
          <a:bodyPr wrap="square">
            <a:spAutoFit/>
          </a:bodyPr>
          <a:lstStyle/>
          <a:p>
            <a:pPr algn="ctr"/>
            <a:r>
              <a:rPr lang="en-GB" sz="3600" dirty="0">
                <a:latin typeface="Arial" panose="020B0604020202020204" pitchFamily="34" charset="0"/>
                <a:cs typeface="Arial" panose="020B0604020202020204" pitchFamily="34" charset="0"/>
              </a:rPr>
              <a:t>Do you have any questions?</a:t>
            </a:r>
          </a:p>
        </p:txBody>
      </p:sp>
      <p:pic>
        <p:nvPicPr>
          <p:cNvPr id="2" name="Picture 1">
            <a:extLst>
              <a:ext uri="{FF2B5EF4-FFF2-40B4-BE49-F238E27FC236}">
                <a16:creationId xmlns:a16="http://schemas.microsoft.com/office/drawing/2014/main" id="{81061687-6E6A-4391-B24F-371196101AFC}"/>
              </a:ext>
            </a:extLst>
          </p:cNvPr>
          <p:cNvPicPr>
            <a:picLocks noChangeAspect="1"/>
          </p:cNvPicPr>
          <p:nvPr/>
        </p:nvPicPr>
        <p:blipFill>
          <a:blip r:embed="rId2"/>
          <a:stretch>
            <a:fillRect/>
          </a:stretch>
        </p:blipFill>
        <p:spPr>
          <a:xfrm>
            <a:off x="4249322" y="3429000"/>
            <a:ext cx="4514850" cy="2257425"/>
          </a:xfrm>
          <a:prstGeom prst="rect">
            <a:avLst/>
          </a:prstGeom>
        </p:spPr>
      </p:pic>
    </p:spTree>
    <p:extLst>
      <p:ext uri="{BB962C8B-B14F-4D97-AF65-F5344CB8AC3E}">
        <p14:creationId xmlns:p14="http://schemas.microsoft.com/office/powerpoint/2010/main" val="3776250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721669" y="230284"/>
            <a:ext cx="506671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Arial" panose="020B0604020202020204" pitchFamily="34" charset="0"/>
                <a:cs typeface="Arial" panose="020B0604020202020204" pitchFamily="34" charset="0"/>
              </a:rPr>
              <a:t>Activity 5</a:t>
            </a:r>
          </a:p>
        </p:txBody>
      </p:sp>
      <p:sp>
        <p:nvSpPr>
          <p:cNvPr id="7" name="Rectangle 6"/>
          <p:cNvSpPr/>
          <p:nvPr/>
        </p:nvSpPr>
        <p:spPr>
          <a:xfrm>
            <a:off x="1099930" y="2014025"/>
            <a:ext cx="10310192" cy="3970318"/>
          </a:xfrm>
          <a:prstGeom prst="rect">
            <a:avLst/>
          </a:prstGeom>
        </p:spPr>
        <p:txBody>
          <a:bodyPr wrap="square">
            <a:spAutoFit/>
          </a:bodyPr>
          <a:lstStyle/>
          <a:p>
            <a:pPr algn="ctr"/>
            <a:r>
              <a:rPr lang="en-GB" sz="3600" dirty="0">
                <a:latin typeface="Arial" panose="020B0604020202020204" pitchFamily="34" charset="0"/>
                <a:cs typeface="Arial" panose="020B0604020202020204" pitchFamily="34" charset="0"/>
              </a:rPr>
              <a:t>Using the activities you have already completed on life events, you know need to consider the  effects of the events on an individuals health and well-being.</a:t>
            </a:r>
          </a:p>
          <a:p>
            <a:pPr algn="ctr"/>
            <a:r>
              <a:rPr lang="en-GB" sz="3600" dirty="0">
                <a:latin typeface="Arial" panose="020B0604020202020204" pitchFamily="34" charset="0"/>
                <a:cs typeface="Arial" panose="020B0604020202020204" pitchFamily="34" charset="0"/>
              </a:rPr>
              <a:t>Using the template of the human body identify    the different impacts.</a:t>
            </a:r>
          </a:p>
          <a:p>
            <a:pPr algn="ct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936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2970293" y="239151"/>
            <a:ext cx="6199832"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Arial" panose="020B0604020202020204" pitchFamily="34" charset="0"/>
                <a:cs typeface="Arial" panose="020B0604020202020204" pitchFamily="34" charset="0"/>
              </a:rPr>
              <a:t>1 A Level - Course Details &amp; Structure</a:t>
            </a:r>
          </a:p>
        </p:txBody>
      </p:sp>
      <p:graphicFrame>
        <p:nvGraphicFramePr>
          <p:cNvPr id="3" name="Table 2"/>
          <p:cNvGraphicFramePr>
            <a:graphicFrameLocks noGrp="1"/>
          </p:cNvGraphicFramePr>
          <p:nvPr>
            <p:extLst>
              <p:ext uri="{D42A27DB-BD31-4B8C-83A1-F6EECF244321}">
                <p14:modId xmlns:p14="http://schemas.microsoft.com/office/powerpoint/2010/main" val="1294420152"/>
              </p:ext>
            </p:extLst>
          </p:nvPr>
        </p:nvGraphicFramePr>
        <p:xfrm>
          <a:off x="453179" y="1901483"/>
          <a:ext cx="11234060" cy="4084320"/>
        </p:xfrm>
        <a:graphic>
          <a:graphicData uri="http://schemas.openxmlformats.org/drawingml/2006/table">
            <a:tbl>
              <a:tblPr firstRow="1" bandRow="1">
                <a:tableStyleId>{5C22544A-7EE6-4342-B048-85BDC9FD1C3A}</a:tableStyleId>
              </a:tblPr>
              <a:tblGrid>
                <a:gridCol w="3341078">
                  <a:extLst>
                    <a:ext uri="{9D8B030D-6E8A-4147-A177-3AD203B41FA5}">
                      <a16:colId xmlns:a16="http://schemas.microsoft.com/office/drawing/2014/main" val="920665725"/>
                    </a:ext>
                  </a:extLst>
                </a:gridCol>
                <a:gridCol w="2275952">
                  <a:extLst>
                    <a:ext uri="{9D8B030D-6E8A-4147-A177-3AD203B41FA5}">
                      <a16:colId xmlns:a16="http://schemas.microsoft.com/office/drawing/2014/main" val="1534809608"/>
                    </a:ext>
                  </a:extLst>
                </a:gridCol>
                <a:gridCol w="3421463">
                  <a:extLst>
                    <a:ext uri="{9D8B030D-6E8A-4147-A177-3AD203B41FA5}">
                      <a16:colId xmlns:a16="http://schemas.microsoft.com/office/drawing/2014/main" val="662818274"/>
                    </a:ext>
                  </a:extLst>
                </a:gridCol>
                <a:gridCol w="2195567">
                  <a:extLst>
                    <a:ext uri="{9D8B030D-6E8A-4147-A177-3AD203B41FA5}">
                      <a16:colId xmlns:a16="http://schemas.microsoft.com/office/drawing/2014/main" val="3966194437"/>
                    </a:ext>
                  </a:extLst>
                </a:gridCol>
              </a:tblGrid>
              <a:tr h="370840">
                <a:tc gridSpan="2">
                  <a:txBody>
                    <a:bodyPr/>
                    <a:lstStyle/>
                    <a:p>
                      <a:pPr algn="ctr"/>
                      <a:r>
                        <a:rPr lang="en-GB" sz="1800" dirty="0">
                          <a:solidFill>
                            <a:schemeClr val="tx1"/>
                          </a:solidFill>
                          <a:latin typeface="Arial" panose="020B0604020202020204" pitchFamily="34" charset="0"/>
                          <a:cs typeface="Arial" panose="020B0604020202020204" pitchFamily="34" charset="0"/>
                        </a:rPr>
                        <a:t>Year 12</a:t>
                      </a:r>
                    </a:p>
                    <a:p>
                      <a:pPr algn="ctr"/>
                      <a:r>
                        <a:rPr lang="en-GB" sz="1800" dirty="0">
                          <a:solidFill>
                            <a:schemeClr val="tx1"/>
                          </a:solidFill>
                          <a:latin typeface="Arial" panose="020B0604020202020204" pitchFamily="34" charset="0"/>
                          <a:cs typeface="Arial" panose="020B0604020202020204" pitchFamily="34" charset="0"/>
                        </a:rPr>
                        <a:t>BTEC National Certificate (1 AS Level) (180 GLH)</a:t>
                      </a:r>
                    </a:p>
                  </a:txBody>
                  <a:tcPr>
                    <a:solidFill>
                      <a:schemeClr val="accent5">
                        <a:lumMod val="40000"/>
                        <a:lumOff val="60000"/>
                      </a:schemeClr>
                    </a:solidFill>
                  </a:tcPr>
                </a:tc>
                <a:tc hMerge="1">
                  <a:txBody>
                    <a:bodyPr/>
                    <a:lstStyle/>
                    <a:p>
                      <a:endParaRPr lang="en-GB" dirty="0"/>
                    </a:p>
                  </a:txBody>
                  <a:tcPr/>
                </a:tc>
                <a:tc gridSpan="2">
                  <a:txBody>
                    <a:bodyPr/>
                    <a:lstStyle/>
                    <a:p>
                      <a:pPr algn="ctr"/>
                      <a:r>
                        <a:rPr lang="en-GB" sz="1800" dirty="0">
                          <a:solidFill>
                            <a:schemeClr val="tx1"/>
                          </a:solidFill>
                          <a:latin typeface="Arial" panose="020B0604020202020204" pitchFamily="34" charset="0"/>
                          <a:cs typeface="Arial" panose="020B0604020202020204" pitchFamily="34" charset="0"/>
                        </a:rPr>
                        <a:t>Year 13</a:t>
                      </a:r>
                    </a:p>
                    <a:p>
                      <a:pPr algn="ctr"/>
                      <a:r>
                        <a:rPr lang="en-GB" sz="1800" dirty="0">
                          <a:solidFill>
                            <a:schemeClr val="tx1"/>
                          </a:solidFill>
                          <a:latin typeface="Arial" panose="020B0604020202020204" pitchFamily="34" charset="0"/>
                          <a:cs typeface="Arial" panose="020B0604020202020204" pitchFamily="34" charset="0"/>
                        </a:rPr>
                        <a:t>BTEC Extended Certificate (1 A</a:t>
                      </a:r>
                      <a:r>
                        <a:rPr lang="en-GB" sz="1800" baseline="0" dirty="0">
                          <a:solidFill>
                            <a:schemeClr val="tx1"/>
                          </a:solidFill>
                          <a:latin typeface="Arial" panose="020B0604020202020204" pitchFamily="34" charset="0"/>
                          <a:cs typeface="Arial" panose="020B0604020202020204" pitchFamily="34" charset="0"/>
                        </a:rPr>
                        <a:t> Level) (360 GLH)</a:t>
                      </a:r>
                      <a:endParaRPr lang="en-GB" sz="1800" dirty="0">
                        <a:solidFill>
                          <a:schemeClr val="tx1"/>
                        </a:solidFill>
                        <a:latin typeface="Arial" panose="020B0604020202020204" pitchFamily="34" charset="0"/>
                        <a:cs typeface="Arial" panose="020B0604020202020204" pitchFamily="34" charset="0"/>
                      </a:endParaRPr>
                    </a:p>
                  </a:txBody>
                  <a:tcPr>
                    <a:solidFill>
                      <a:schemeClr val="accent5">
                        <a:lumMod val="40000"/>
                        <a:lumOff val="60000"/>
                      </a:schemeClr>
                    </a:solidFill>
                  </a:tcPr>
                </a:tc>
                <a:tc hMerge="1">
                  <a:txBody>
                    <a:bodyPr/>
                    <a:lstStyle/>
                    <a:p>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59291578"/>
                  </a:ext>
                </a:extLst>
              </a:tr>
              <a:tr h="370840">
                <a:tc>
                  <a:txBody>
                    <a:bodyPr/>
                    <a:lstStyle/>
                    <a:p>
                      <a:r>
                        <a:rPr lang="en-GB" b="1" dirty="0">
                          <a:solidFill>
                            <a:schemeClr val="tx1"/>
                          </a:solidFill>
                          <a:latin typeface="Arial" panose="020B0604020202020204" pitchFamily="34" charset="0"/>
                          <a:cs typeface="Arial" panose="020B0604020202020204" pitchFamily="34" charset="0"/>
                        </a:rPr>
                        <a:t>Unit Details</a:t>
                      </a:r>
                    </a:p>
                  </a:txBody>
                  <a:tcPr>
                    <a:solidFill>
                      <a:schemeClr val="accent6">
                        <a:lumMod val="20000"/>
                        <a:lumOff val="80000"/>
                      </a:schemeClr>
                    </a:solidFill>
                  </a:tcPr>
                </a:tc>
                <a:tc>
                  <a:txBody>
                    <a:bodyPr/>
                    <a:lstStyle/>
                    <a:p>
                      <a:r>
                        <a:rPr lang="en-GB" b="1" dirty="0">
                          <a:solidFill>
                            <a:schemeClr val="tx1"/>
                          </a:solidFill>
                          <a:latin typeface="Arial" panose="020B0604020202020204" pitchFamily="34" charset="0"/>
                          <a:cs typeface="Arial" panose="020B0604020202020204" pitchFamily="34" charset="0"/>
                        </a:rPr>
                        <a:t>Assessment Details</a:t>
                      </a:r>
                    </a:p>
                  </a:txBody>
                  <a:tcPr>
                    <a:solidFill>
                      <a:schemeClr val="accent6">
                        <a:lumMod val="20000"/>
                        <a:lumOff val="80000"/>
                      </a:schemeClr>
                    </a:solidFill>
                  </a:tcPr>
                </a:tc>
                <a:tc>
                  <a:txBody>
                    <a:bodyPr/>
                    <a:lstStyle/>
                    <a:p>
                      <a:r>
                        <a:rPr lang="en-GB" b="1" dirty="0">
                          <a:solidFill>
                            <a:schemeClr val="tx1"/>
                          </a:solidFill>
                          <a:latin typeface="Arial" panose="020B0604020202020204" pitchFamily="34" charset="0"/>
                          <a:cs typeface="Arial" panose="020B0604020202020204" pitchFamily="34" charset="0"/>
                        </a:rPr>
                        <a:t>Unit Details</a:t>
                      </a:r>
                    </a:p>
                  </a:txBody>
                  <a:tcPr>
                    <a:solidFill>
                      <a:schemeClr val="accent6">
                        <a:lumMod val="20000"/>
                        <a:lumOff val="80000"/>
                      </a:schemeClr>
                    </a:solidFill>
                  </a:tcPr>
                </a:tc>
                <a:tc>
                  <a:txBody>
                    <a:bodyPr/>
                    <a:lstStyle/>
                    <a:p>
                      <a:r>
                        <a:rPr lang="en-GB" b="1" dirty="0">
                          <a:solidFill>
                            <a:schemeClr val="tx1"/>
                          </a:solidFill>
                          <a:latin typeface="Arial" panose="020B0604020202020204" pitchFamily="34" charset="0"/>
                          <a:cs typeface="Arial" panose="020B0604020202020204" pitchFamily="34" charset="0"/>
                        </a:rPr>
                        <a:t>Assessment Details</a:t>
                      </a:r>
                    </a:p>
                  </a:txBody>
                  <a:tcPr>
                    <a:solidFill>
                      <a:schemeClr val="accent6">
                        <a:lumMod val="20000"/>
                        <a:lumOff val="80000"/>
                      </a:schemeClr>
                    </a:solidFill>
                  </a:tcPr>
                </a:tc>
                <a:extLst>
                  <a:ext uri="{0D108BD9-81ED-4DB2-BD59-A6C34878D82A}">
                    <a16:rowId xmlns:a16="http://schemas.microsoft.com/office/drawing/2014/main" val="1240474467"/>
                  </a:ext>
                </a:extLst>
              </a:tr>
              <a:tr h="370840">
                <a:tc>
                  <a:txBody>
                    <a:bodyPr/>
                    <a:lstStyle/>
                    <a:p>
                      <a:r>
                        <a:rPr lang="en-GB" dirty="0">
                          <a:solidFill>
                            <a:schemeClr val="tx1"/>
                          </a:solidFill>
                          <a:latin typeface="Arial" panose="020B0604020202020204" pitchFamily="34" charset="0"/>
                          <a:cs typeface="Arial" panose="020B0604020202020204" pitchFamily="34" charset="0"/>
                        </a:rPr>
                        <a:t>Unit 1</a:t>
                      </a:r>
                    </a:p>
                    <a:p>
                      <a:r>
                        <a:rPr lang="en-GB" dirty="0">
                          <a:solidFill>
                            <a:schemeClr val="tx1"/>
                          </a:solidFill>
                          <a:latin typeface="Arial" panose="020B0604020202020204" pitchFamily="34" charset="0"/>
                          <a:cs typeface="Arial" panose="020B0604020202020204" pitchFamily="34" charset="0"/>
                        </a:rPr>
                        <a:t>Human Lifespan Development </a:t>
                      </a:r>
                    </a:p>
                  </a:txBody>
                  <a:tcPr>
                    <a:noFill/>
                  </a:tcPr>
                </a:tc>
                <a:tc>
                  <a:txBody>
                    <a:bodyPr/>
                    <a:lstStyle/>
                    <a:p>
                      <a:r>
                        <a:rPr lang="en-GB" dirty="0">
                          <a:solidFill>
                            <a:schemeClr val="tx1"/>
                          </a:solidFill>
                          <a:latin typeface="Arial" panose="020B0604020202020204" pitchFamily="34" charset="0"/>
                          <a:cs typeface="Arial" panose="020B0604020202020204" pitchFamily="34" charset="0"/>
                        </a:rPr>
                        <a:t>External</a:t>
                      </a:r>
                    </a:p>
                    <a:p>
                      <a:r>
                        <a:rPr lang="en-GB" dirty="0">
                          <a:solidFill>
                            <a:schemeClr val="tx1"/>
                          </a:solidFill>
                          <a:latin typeface="Arial" panose="020B0604020202020204" pitchFamily="34" charset="0"/>
                          <a:cs typeface="Arial" panose="020B0604020202020204" pitchFamily="34" charset="0"/>
                        </a:rPr>
                        <a:t>1hr</a:t>
                      </a:r>
                      <a:r>
                        <a:rPr lang="en-GB" baseline="0" dirty="0">
                          <a:solidFill>
                            <a:schemeClr val="tx1"/>
                          </a:solidFill>
                          <a:latin typeface="Arial" panose="020B0604020202020204" pitchFamily="34" charset="0"/>
                          <a:cs typeface="Arial" panose="020B0604020202020204" pitchFamily="34" charset="0"/>
                        </a:rPr>
                        <a:t> 30min Exam </a:t>
                      </a:r>
                    </a:p>
                    <a:p>
                      <a:r>
                        <a:rPr lang="en-GB" baseline="0" dirty="0">
                          <a:solidFill>
                            <a:schemeClr val="tx1"/>
                          </a:solidFill>
                          <a:latin typeface="Arial" panose="020B0604020202020204" pitchFamily="34" charset="0"/>
                          <a:cs typeface="Arial" panose="020B0604020202020204" pitchFamily="34" charset="0"/>
                        </a:rPr>
                        <a:t>90 marks</a:t>
                      </a:r>
                    </a:p>
                    <a:p>
                      <a:r>
                        <a:rPr lang="en-GB" sz="1400" baseline="0" dirty="0">
                          <a:solidFill>
                            <a:schemeClr val="tx1"/>
                          </a:solidFill>
                          <a:latin typeface="Arial" panose="020B0604020202020204" pitchFamily="34" charset="0"/>
                          <a:cs typeface="Arial" panose="020B0604020202020204" pitchFamily="34" charset="0"/>
                        </a:rPr>
                        <a:t>(Pass, Merit, Distinction)</a:t>
                      </a:r>
                    </a:p>
                  </a:txBody>
                  <a:tcPr>
                    <a:noFill/>
                  </a:tcPr>
                </a:tc>
                <a:tc>
                  <a:txBody>
                    <a:bodyPr/>
                    <a:lstStyle/>
                    <a:p>
                      <a:r>
                        <a:rPr lang="en-GB" dirty="0">
                          <a:solidFill>
                            <a:schemeClr val="tx1"/>
                          </a:solidFill>
                          <a:latin typeface="Arial" panose="020B0604020202020204" pitchFamily="34" charset="0"/>
                          <a:cs typeface="Arial" panose="020B0604020202020204" pitchFamily="34" charset="0"/>
                        </a:rPr>
                        <a:t>Unit 2</a:t>
                      </a:r>
                    </a:p>
                    <a:p>
                      <a:r>
                        <a:rPr lang="en-GB" dirty="0">
                          <a:solidFill>
                            <a:schemeClr val="tx1"/>
                          </a:solidFill>
                          <a:latin typeface="Arial" panose="020B0604020202020204" pitchFamily="34" charset="0"/>
                          <a:cs typeface="Arial" panose="020B0604020202020204" pitchFamily="34" charset="0"/>
                        </a:rPr>
                        <a:t>Working in Health and Social Care</a:t>
                      </a:r>
                    </a:p>
                  </a:txBody>
                  <a:tcPr>
                    <a:noFill/>
                  </a:tcPr>
                </a:tc>
                <a:tc>
                  <a:txBody>
                    <a:bodyPr/>
                    <a:lstStyle/>
                    <a:p>
                      <a:r>
                        <a:rPr lang="en-GB" dirty="0">
                          <a:solidFill>
                            <a:schemeClr val="tx1"/>
                          </a:solidFill>
                          <a:latin typeface="Arial" panose="020B0604020202020204" pitchFamily="34" charset="0"/>
                          <a:cs typeface="Arial" panose="020B0604020202020204" pitchFamily="34" charset="0"/>
                        </a:rPr>
                        <a:t>External</a:t>
                      </a:r>
                    </a:p>
                    <a:p>
                      <a:r>
                        <a:rPr lang="en-GB" dirty="0">
                          <a:solidFill>
                            <a:schemeClr val="tx1"/>
                          </a:solidFill>
                          <a:latin typeface="Arial" panose="020B0604020202020204" pitchFamily="34" charset="0"/>
                          <a:cs typeface="Arial" panose="020B0604020202020204" pitchFamily="34" charset="0"/>
                        </a:rPr>
                        <a:t>1hr</a:t>
                      </a:r>
                      <a:r>
                        <a:rPr lang="en-GB" baseline="0" dirty="0">
                          <a:solidFill>
                            <a:schemeClr val="tx1"/>
                          </a:solidFill>
                          <a:latin typeface="Arial" panose="020B0604020202020204" pitchFamily="34" charset="0"/>
                          <a:cs typeface="Arial" panose="020B0604020202020204" pitchFamily="34" charset="0"/>
                        </a:rPr>
                        <a:t> 30min Exam</a:t>
                      </a:r>
                    </a:p>
                    <a:p>
                      <a:r>
                        <a:rPr lang="en-GB" baseline="0" dirty="0">
                          <a:solidFill>
                            <a:schemeClr val="tx1"/>
                          </a:solidFill>
                          <a:latin typeface="Arial" panose="020B0604020202020204" pitchFamily="34" charset="0"/>
                          <a:cs typeface="Arial" panose="020B0604020202020204" pitchFamily="34" charset="0"/>
                        </a:rPr>
                        <a:t>80 marks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solidFill>
                            <a:schemeClr val="tx1"/>
                          </a:solidFill>
                          <a:latin typeface="Arial" panose="020B0604020202020204" pitchFamily="34" charset="0"/>
                          <a:cs typeface="Arial" panose="020B0604020202020204" pitchFamily="34" charset="0"/>
                        </a:rPr>
                        <a:t>(Pass, Merit, Distinction)</a:t>
                      </a:r>
                    </a:p>
                    <a:p>
                      <a:endParaRPr lang="en-GB"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742529164"/>
                  </a:ext>
                </a:extLst>
              </a:tr>
              <a:tr h="370840">
                <a:tc>
                  <a:txBody>
                    <a:bodyPr/>
                    <a:lstStyle/>
                    <a:p>
                      <a:r>
                        <a:rPr lang="en-GB" dirty="0">
                          <a:solidFill>
                            <a:schemeClr val="tx1"/>
                          </a:solidFill>
                          <a:latin typeface="Arial" panose="020B0604020202020204" pitchFamily="34" charset="0"/>
                          <a:cs typeface="Arial" panose="020B0604020202020204" pitchFamily="34" charset="0"/>
                        </a:rPr>
                        <a:t>Unit 5</a:t>
                      </a:r>
                    </a:p>
                    <a:p>
                      <a:r>
                        <a:rPr lang="en-GB" dirty="0">
                          <a:solidFill>
                            <a:schemeClr val="tx1"/>
                          </a:solidFill>
                          <a:latin typeface="Arial" panose="020B0604020202020204" pitchFamily="34" charset="0"/>
                          <a:cs typeface="Arial" panose="020B0604020202020204" pitchFamily="34" charset="0"/>
                        </a:rPr>
                        <a:t>Meeting Individual Care and Support Needs</a:t>
                      </a:r>
                    </a:p>
                  </a:txBody>
                  <a:tcPr>
                    <a:noFill/>
                  </a:tcPr>
                </a:tc>
                <a:tc>
                  <a:txBody>
                    <a:bodyPr/>
                    <a:lstStyle/>
                    <a:p>
                      <a:r>
                        <a:rPr lang="en-GB" dirty="0">
                          <a:solidFill>
                            <a:schemeClr val="tx1"/>
                          </a:solidFill>
                          <a:latin typeface="Arial" panose="020B0604020202020204" pitchFamily="34" charset="0"/>
                          <a:cs typeface="Arial" panose="020B0604020202020204" pitchFamily="34" charset="0"/>
                        </a:rPr>
                        <a:t>Internal</a:t>
                      </a:r>
                    </a:p>
                    <a:p>
                      <a:r>
                        <a:rPr lang="en-GB" dirty="0">
                          <a:solidFill>
                            <a:schemeClr val="tx1"/>
                          </a:solidFill>
                          <a:latin typeface="Arial" panose="020B0604020202020204" pitchFamily="34" charset="0"/>
                          <a:cs typeface="Arial" panose="020B0604020202020204" pitchFamily="34" charset="0"/>
                        </a:rPr>
                        <a:t>Assignment Based Coursework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solidFill>
                            <a:schemeClr val="tx1"/>
                          </a:solidFill>
                          <a:latin typeface="Arial" panose="020B0604020202020204" pitchFamily="34" charset="0"/>
                          <a:cs typeface="Arial" panose="020B0604020202020204" pitchFamily="34" charset="0"/>
                        </a:rPr>
                        <a:t>(Pass, Merit, Distinction)</a:t>
                      </a:r>
                    </a:p>
                    <a:p>
                      <a:endParaRPr lang="en-GB" sz="1400"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GB" dirty="0">
                          <a:solidFill>
                            <a:schemeClr val="tx1"/>
                          </a:solidFill>
                          <a:latin typeface="Arial" panose="020B0604020202020204" pitchFamily="34" charset="0"/>
                          <a:cs typeface="Arial" panose="020B0604020202020204" pitchFamily="34" charset="0"/>
                        </a:rPr>
                        <a:t>Unit 14</a:t>
                      </a:r>
                    </a:p>
                    <a:p>
                      <a:r>
                        <a:rPr lang="en-GB" sz="1800" b="0" i="0" u="none" strike="noStrike" kern="1200" baseline="0" dirty="0">
                          <a:solidFill>
                            <a:schemeClr val="dk1"/>
                          </a:solidFill>
                          <a:latin typeface="Arial" panose="020B0604020202020204" pitchFamily="34" charset="0"/>
                          <a:ea typeface="+mn-ea"/>
                          <a:cs typeface="Arial" panose="020B0604020202020204" pitchFamily="34" charset="0"/>
                        </a:rPr>
                        <a:t>Physiological Disorders and their Care</a:t>
                      </a:r>
                      <a:endParaRPr lang="en-GB"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GB" dirty="0">
                          <a:solidFill>
                            <a:schemeClr val="tx1"/>
                          </a:solidFill>
                          <a:latin typeface="Arial" panose="020B0604020202020204" pitchFamily="34" charset="0"/>
                          <a:cs typeface="Arial" panose="020B0604020202020204" pitchFamily="34" charset="0"/>
                        </a:rPr>
                        <a:t>Internal</a:t>
                      </a:r>
                    </a:p>
                    <a:p>
                      <a:r>
                        <a:rPr lang="en-GB" dirty="0">
                          <a:solidFill>
                            <a:schemeClr val="tx1"/>
                          </a:solidFill>
                          <a:latin typeface="Arial" panose="020B0604020202020204" pitchFamily="34" charset="0"/>
                          <a:cs typeface="Arial" panose="020B0604020202020204" pitchFamily="34" charset="0"/>
                        </a:rPr>
                        <a:t>Assignment Based Coursework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solidFill>
                            <a:schemeClr val="tx1"/>
                          </a:solidFill>
                          <a:latin typeface="Arial" panose="020B0604020202020204" pitchFamily="34" charset="0"/>
                          <a:cs typeface="Arial" panose="020B0604020202020204" pitchFamily="34" charset="0"/>
                        </a:rPr>
                        <a:t>(Pass, Merit, Distinction)</a:t>
                      </a:r>
                    </a:p>
                    <a:p>
                      <a:endParaRPr lang="en-GB"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27154289"/>
                  </a:ext>
                </a:extLst>
              </a:tr>
            </a:tbl>
          </a:graphicData>
        </a:graphic>
      </p:graphicFrame>
    </p:spTree>
    <p:extLst>
      <p:ext uri="{BB962C8B-B14F-4D97-AF65-F5344CB8AC3E}">
        <p14:creationId xmlns:p14="http://schemas.microsoft.com/office/powerpoint/2010/main" val="49331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697458" y="124266"/>
            <a:ext cx="543247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Arial" panose="020B0604020202020204" pitchFamily="34" charset="0"/>
                <a:cs typeface="Arial" panose="020B0604020202020204" pitchFamily="34" charset="0"/>
              </a:rPr>
              <a:t>About the Qualification</a:t>
            </a:r>
          </a:p>
        </p:txBody>
      </p:sp>
      <p:sp>
        <p:nvSpPr>
          <p:cNvPr id="6" name="Title 1"/>
          <p:cNvSpPr>
            <a:spLocks noGrp="1"/>
          </p:cNvSpPr>
          <p:nvPr>
            <p:ph type="title"/>
          </p:nvPr>
        </p:nvSpPr>
        <p:spPr>
          <a:xfrm>
            <a:off x="674076" y="1533381"/>
            <a:ext cx="11113477" cy="3966272"/>
          </a:xfrm>
        </p:spPr>
        <p:txBody>
          <a:bodyPr>
            <a:normAutofit/>
          </a:bodyPr>
          <a:lstStyle/>
          <a:p>
            <a:pPr algn="l"/>
            <a:r>
              <a:rPr lang="en-GB" sz="2000" cap="none" dirty="0">
                <a:latin typeface="Arial" panose="020B0604020202020204" pitchFamily="34" charset="0"/>
                <a:cs typeface="Arial" panose="020B0604020202020204" pitchFamily="34" charset="0"/>
              </a:rPr>
              <a:t>The Pearson BTEC Level 3 Health and Social Care qualifications aim to provide an overview of the sector.</a:t>
            </a:r>
            <a:br>
              <a:rPr lang="en-GB" sz="2000" cap="none" dirty="0">
                <a:latin typeface="Arial" panose="020B0604020202020204" pitchFamily="34" charset="0"/>
                <a:cs typeface="Arial" panose="020B0604020202020204" pitchFamily="34" charset="0"/>
              </a:rPr>
            </a:br>
            <a:br>
              <a:rPr lang="en-GB" sz="2000" cap="none" dirty="0">
                <a:latin typeface="Arial" panose="020B0604020202020204" pitchFamily="34" charset="0"/>
                <a:cs typeface="Arial" panose="020B0604020202020204" pitchFamily="34" charset="0"/>
              </a:rPr>
            </a:br>
            <a:r>
              <a:rPr lang="en-GB" sz="2000" cap="none" dirty="0">
                <a:latin typeface="Arial" panose="020B0604020202020204" pitchFamily="34" charset="0"/>
                <a:cs typeface="Arial" panose="020B0604020202020204" pitchFamily="34" charset="0"/>
              </a:rPr>
              <a:t>It is for you who are interested in learning about the health and social care sector as part of a balanced study programme. </a:t>
            </a:r>
            <a:br>
              <a:rPr lang="en-GB" sz="2000" cap="none" dirty="0">
                <a:latin typeface="Arial" panose="020B0604020202020204" pitchFamily="34" charset="0"/>
                <a:cs typeface="Arial" panose="020B0604020202020204" pitchFamily="34" charset="0"/>
              </a:rPr>
            </a:br>
            <a:br>
              <a:rPr lang="en-GB" sz="2000" cap="none" dirty="0">
                <a:latin typeface="Arial" panose="020B0604020202020204" pitchFamily="34" charset="0"/>
                <a:cs typeface="Arial" panose="020B0604020202020204" pitchFamily="34" charset="0"/>
              </a:rPr>
            </a:br>
            <a:r>
              <a:rPr lang="en-GB" sz="2000" cap="none" dirty="0">
                <a:latin typeface="Arial" panose="020B0604020202020204" pitchFamily="34" charset="0"/>
                <a:cs typeface="Arial" panose="020B0604020202020204" pitchFamily="34" charset="0"/>
              </a:rPr>
              <a:t>It is equivalent in size to an A-Level (1 year programme)</a:t>
            </a:r>
            <a:br>
              <a:rPr lang="en-GB" sz="2000" cap="none" dirty="0">
                <a:latin typeface="Arial" panose="020B0604020202020204" pitchFamily="34" charset="0"/>
                <a:cs typeface="Arial" panose="020B0604020202020204" pitchFamily="34" charset="0"/>
              </a:rPr>
            </a:br>
            <a:br>
              <a:rPr lang="en-GB" sz="2000" cap="none" dirty="0">
                <a:latin typeface="Arial" panose="020B0604020202020204" pitchFamily="34" charset="0"/>
                <a:cs typeface="Arial" panose="020B0604020202020204" pitchFamily="34" charset="0"/>
              </a:rPr>
            </a:br>
            <a:r>
              <a:rPr lang="en-GB" sz="2000" cap="none" dirty="0">
                <a:latin typeface="Arial" panose="020B0604020202020204" pitchFamily="34" charset="0"/>
                <a:cs typeface="Arial" panose="020B0604020202020204" pitchFamily="34" charset="0"/>
              </a:rPr>
              <a:t>It will enable you to progress to a degree programme chosen from a range of programmes in the health and social care sector.  </a:t>
            </a:r>
            <a:br>
              <a:rPr lang="en-GB" sz="2000" cap="none" dirty="0">
                <a:latin typeface="Arial" panose="020B0604020202020204" pitchFamily="34" charset="0"/>
                <a:cs typeface="Arial" panose="020B0604020202020204" pitchFamily="34" charset="0"/>
              </a:rPr>
            </a:br>
            <a:br>
              <a:rPr lang="en-GB" sz="2000" cap="none" dirty="0">
                <a:latin typeface="Arial" panose="020B0604020202020204" pitchFamily="34" charset="0"/>
                <a:cs typeface="Arial" panose="020B0604020202020204" pitchFamily="34" charset="0"/>
              </a:rPr>
            </a:br>
            <a:r>
              <a:rPr lang="en-GB" sz="2000" cap="none" dirty="0">
                <a:latin typeface="Arial" panose="020B0604020202020204" pitchFamily="34" charset="0"/>
                <a:cs typeface="Arial" panose="020B0604020202020204" pitchFamily="34" charset="0"/>
              </a:rPr>
              <a:t>The qualification is intended to carry</a:t>
            </a:r>
            <a:r>
              <a:rPr lang="en-GB" sz="2000" b="1" cap="none" dirty="0">
                <a:latin typeface="Arial" panose="020B0604020202020204" pitchFamily="34" charset="0"/>
                <a:cs typeface="Arial" panose="020B0604020202020204" pitchFamily="34" charset="0"/>
              </a:rPr>
              <a:t> UCAS </a:t>
            </a:r>
            <a:r>
              <a:rPr lang="en-GB" sz="2000" cap="none" dirty="0">
                <a:latin typeface="Arial" panose="020B0604020202020204" pitchFamily="34" charset="0"/>
                <a:cs typeface="Arial" panose="020B0604020202020204" pitchFamily="34" charset="0"/>
              </a:rPr>
              <a:t>points and is recognised by higher education institutions as contributing to meeting admission requirements to many relevant courses.</a:t>
            </a:r>
          </a:p>
        </p:txBody>
      </p:sp>
    </p:spTree>
    <p:extLst>
      <p:ext uri="{BB962C8B-B14F-4D97-AF65-F5344CB8AC3E}">
        <p14:creationId xmlns:p14="http://schemas.microsoft.com/office/powerpoint/2010/main" val="1943914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637518" y="350206"/>
            <a:ext cx="519332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Arial" panose="020B0604020202020204" pitchFamily="34" charset="0"/>
                <a:cs typeface="Arial" panose="020B0604020202020204" pitchFamily="34" charset="0"/>
              </a:rPr>
              <a:t>Grading &amp; BTEC Points</a:t>
            </a:r>
          </a:p>
        </p:txBody>
      </p:sp>
      <p:pic>
        <p:nvPicPr>
          <p:cNvPr id="2" name="Picture 1"/>
          <p:cNvPicPr>
            <a:picLocks noChangeAspect="1"/>
          </p:cNvPicPr>
          <p:nvPr/>
        </p:nvPicPr>
        <p:blipFill rotWithShape="1">
          <a:blip r:embed="rId2"/>
          <a:srcRect l="19582" t="32741" r="62254" b="52452"/>
          <a:stretch/>
        </p:blipFill>
        <p:spPr>
          <a:xfrm>
            <a:off x="476694" y="2490278"/>
            <a:ext cx="3369174" cy="1544204"/>
          </a:xfrm>
          <a:prstGeom prst="rect">
            <a:avLst/>
          </a:prstGeom>
        </p:spPr>
      </p:pic>
      <p:pic>
        <p:nvPicPr>
          <p:cNvPr id="7" name="Picture 6"/>
          <p:cNvPicPr>
            <a:picLocks noChangeAspect="1"/>
          </p:cNvPicPr>
          <p:nvPr/>
        </p:nvPicPr>
        <p:blipFill rotWithShape="1">
          <a:blip r:embed="rId2"/>
          <a:srcRect l="19582" t="53702" r="62254" b="32068"/>
          <a:stretch/>
        </p:blipFill>
        <p:spPr>
          <a:xfrm>
            <a:off x="3804175" y="2920808"/>
            <a:ext cx="3292083" cy="1508871"/>
          </a:xfrm>
          <a:prstGeom prst="rect">
            <a:avLst/>
          </a:prstGeom>
        </p:spPr>
      </p:pic>
      <p:sp>
        <p:nvSpPr>
          <p:cNvPr id="3" name="TextBox 2"/>
          <p:cNvSpPr txBox="1"/>
          <p:nvPr/>
        </p:nvSpPr>
        <p:spPr>
          <a:xfrm>
            <a:off x="757201" y="2011680"/>
            <a:ext cx="3067824" cy="461665"/>
          </a:xfrm>
          <a:prstGeom prst="rect">
            <a:avLst/>
          </a:prstGeom>
          <a:noFill/>
          <a:ln>
            <a:solidFill>
              <a:schemeClr val="tx1"/>
            </a:solidFill>
          </a:ln>
        </p:spPr>
        <p:txBody>
          <a:bodyPr wrap="square" rtlCol="0">
            <a:spAutoFit/>
          </a:bodyPr>
          <a:lstStyle/>
          <a:p>
            <a:pPr algn="ctr"/>
            <a:r>
              <a:rPr lang="en-GB" sz="2400" b="1" dirty="0">
                <a:latin typeface="Arial" panose="020B0604020202020204" pitchFamily="34" charset="0"/>
                <a:cs typeface="Arial" panose="020B0604020202020204" pitchFamily="34" charset="0"/>
              </a:rPr>
              <a:t>INTERNAL UNITS</a:t>
            </a:r>
          </a:p>
        </p:txBody>
      </p:sp>
      <p:sp>
        <p:nvSpPr>
          <p:cNvPr id="8" name="TextBox 7"/>
          <p:cNvSpPr txBox="1"/>
          <p:nvPr/>
        </p:nvSpPr>
        <p:spPr>
          <a:xfrm>
            <a:off x="4424228" y="2005242"/>
            <a:ext cx="2385640" cy="830997"/>
          </a:xfrm>
          <a:prstGeom prst="rect">
            <a:avLst/>
          </a:prstGeom>
          <a:noFill/>
          <a:ln>
            <a:solidFill>
              <a:schemeClr val="tx1"/>
            </a:solidFill>
          </a:ln>
        </p:spPr>
        <p:txBody>
          <a:bodyPr wrap="square" rtlCol="0">
            <a:spAutoFit/>
          </a:bodyPr>
          <a:lstStyle/>
          <a:p>
            <a:pPr algn="ctr"/>
            <a:r>
              <a:rPr lang="en-GB" sz="2400" b="1" dirty="0">
                <a:latin typeface="Arial" panose="020B0604020202020204" pitchFamily="34" charset="0"/>
                <a:cs typeface="Arial" panose="020B0604020202020204" pitchFamily="34" charset="0"/>
              </a:rPr>
              <a:t>EXTERNAL UNITS</a:t>
            </a:r>
          </a:p>
        </p:txBody>
      </p:sp>
      <p:pic>
        <p:nvPicPr>
          <p:cNvPr id="9" name="Picture 8">
            <a:extLst>
              <a:ext uri="{FF2B5EF4-FFF2-40B4-BE49-F238E27FC236}">
                <a16:creationId xmlns:a16="http://schemas.microsoft.com/office/drawing/2014/main" id="{29317AF9-392A-4CB7-ADCC-B59D2F4038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52" t="33505" r="65318" b="17302"/>
          <a:stretch/>
        </p:blipFill>
        <p:spPr bwMode="auto">
          <a:xfrm>
            <a:off x="8315846" y="1734005"/>
            <a:ext cx="2009104" cy="437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7251507" y="489504"/>
            <a:ext cx="3914477" cy="1088270"/>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Arial" panose="020B0604020202020204" pitchFamily="34" charset="0"/>
                <a:cs typeface="Arial" panose="020B0604020202020204" pitchFamily="34" charset="0"/>
              </a:rPr>
              <a:t>Calculating the Overall Grade</a:t>
            </a:r>
          </a:p>
        </p:txBody>
      </p:sp>
    </p:spTree>
    <p:extLst>
      <p:ext uri="{BB962C8B-B14F-4D97-AF65-F5344CB8AC3E}">
        <p14:creationId xmlns:p14="http://schemas.microsoft.com/office/powerpoint/2010/main" val="2597093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697458" y="124266"/>
            <a:ext cx="506671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Arial" panose="020B0604020202020204" pitchFamily="34" charset="0"/>
                <a:cs typeface="Arial" panose="020B0604020202020204" pitchFamily="34" charset="0"/>
              </a:rPr>
              <a:t>Future Careers</a:t>
            </a:r>
          </a:p>
        </p:txBody>
      </p:sp>
      <p:sp>
        <p:nvSpPr>
          <p:cNvPr id="6" name="Title 1"/>
          <p:cNvSpPr>
            <a:spLocks noGrp="1"/>
          </p:cNvSpPr>
          <p:nvPr>
            <p:ph type="title"/>
          </p:nvPr>
        </p:nvSpPr>
        <p:spPr>
          <a:xfrm>
            <a:off x="527538" y="1906073"/>
            <a:ext cx="11085342" cy="3939548"/>
          </a:xfrm>
        </p:spPr>
        <p:txBody>
          <a:bodyPr>
            <a:noAutofit/>
          </a:bodyPr>
          <a:lstStyle/>
          <a:p>
            <a:pPr lvl="0" algn="ctr"/>
            <a:r>
              <a:rPr lang="en-GB" sz="2400" cap="none" dirty="0">
                <a:latin typeface="Arial" panose="020B0604020202020204" pitchFamily="34" charset="0"/>
                <a:cs typeface="Arial" panose="020B0604020202020204" pitchFamily="34" charset="0"/>
              </a:rPr>
              <a:t>Midwifery</a:t>
            </a:r>
            <a:br>
              <a:rPr lang="en-GB" sz="2400" cap="none" dirty="0">
                <a:latin typeface="Arial" panose="020B0604020202020204" pitchFamily="34" charset="0"/>
                <a:cs typeface="Arial" panose="020B0604020202020204" pitchFamily="34" charset="0"/>
              </a:rPr>
            </a:br>
            <a:r>
              <a:rPr lang="en-GB" sz="2400" cap="none" dirty="0">
                <a:latin typeface="Arial" panose="020B0604020202020204" pitchFamily="34" charset="0"/>
                <a:cs typeface="Arial" panose="020B0604020202020204" pitchFamily="34" charset="0"/>
              </a:rPr>
              <a:t>Primary School Teacher</a:t>
            </a:r>
            <a:br>
              <a:rPr lang="en-GB" sz="2400" cap="none" dirty="0">
                <a:latin typeface="Arial" panose="020B0604020202020204" pitchFamily="34" charset="0"/>
                <a:cs typeface="Arial" panose="020B0604020202020204" pitchFamily="34" charset="0"/>
              </a:rPr>
            </a:br>
            <a:r>
              <a:rPr lang="en-GB" sz="2400" cap="none" dirty="0">
                <a:latin typeface="Arial" panose="020B0604020202020204" pitchFamily="34" charset="0"/>
                <a:cs typeface="Arial" panose="020B0604020202020204" pitchFamily="34" charset="0"/>
              </a:rPr>
              <a:t>Nutritional Therapist</a:t>
            </a:r>
            <a:br>
              <a:rPr lang="en-GB" sz="2400" cap="none" dirty="0">
                <a:latin typeface="Arial" panose="020B0604020202020204" pitchFamily="34" charset="0"/>
                <a:cs typeface="Arial" panose="020B0604020202020204" pitchFamily="34" charset="0"/>
              </a:rPr>
            </a:br>
            <a:r>
              <a:rPr lang="en-GB" sz="2400" cap="none" dirty="0">
                <a:latin typeface="Arial" panose="020B0604020202020204" pitchFamily="34" charset="0"/>
                <a:cs typeface="Arial" panose="020B0604020202020204" pitchFamily="34" charset="0"/>
              </a:rPr>
              <a:t>Nursery Nurse</a:t>
            </a:r>
            <a:br>
              <a:rPr lang="en-GB" sz="2400" cap="none" dirty="0">
                <a:latin typeface="Arial" panose="020B0604020202020204" pitchFamily="34" charset="0"/>
                <a:cs typeface="Arial" panose="020B0604020202020204" pitchFamily="34" charset="0"/>
              </a:rPr>
            </a:br>
            <a:r>
              <a:rPr lang="en-GB" sz="2400" cap="none" dirty="0">
                <a:latin typeface="Arial" panose="020B0604020202020204" pitchFamily="34" charset="0"/>
                <a:cs typeface="Arial" panose="020B0604020202020204" pitchFamily="34" charset="0"/>
              </a:rPr>
              <a:t>Counsellor </a:t>
            </a:r>
            <a:br>
              <a:rPr lang="en-GB" sz="2400" cap="none" dirty="0">
                <a:latin typeface="Arial" panose="020B0604020202020204" pitchFamily="34" charset="0"/>
                <a:cs typeface="Arial" panose="020B0604020202020204" pitchFamily="34" charset="0"/>
              </a:rPr>
            </a:br>
            <a:r>
              <a:rPr lang="en-GB" sz="2400" cap="none" dirty="0">
                <a:latin typeface="Arial" panose="020B0604020202020204" pitchFamily="34" charset="0"/>
                <a:cs typeface="Arial" panose="020B0604020202020204" pitchFamily="34" charset="0"/>
              </a:rPr>
              <a:t>Occupational Therapist</a:t>
            </a:r>
            <a:br>
              <a:rPr lang="en-GB" sz="2400" cap="none" dirty="0">
                <a:latin typeface="Arial" panose="020B0604020202020204" pitchFamily="34" charset="0"/>
                <a:cs typeface="Arial" panose="020B0604020202020204" pitchFamily="34" charset="0"/>
              </a:rPr>
            </a:br>
            <a:r>
              <a:rPr lang="en-GB" sz="2400" cap="none" dirty="0">
                <a:latin typeface="Arial" panose="020B0604020202020204" pitchFamily="34" charset="0"/>
                <a:cs typeface="Arial" panose="020B0604020202020204" pitchFamily="34" charset="0"/>
              </a:rPr>
              <a:t>Children’s Nurse</a:t>
            </a:r>
            <a:br>
              <a:rPr lang="en-GB" sz="2400" cap="none" dirty="0">
                <a:latin typeface="Arial" panose="020B0604020202020204" pitchFamily="34" charset="0"/>
                <a:cs typeface="Arial" panose="020B0604020202020204" pitchFamily="34" charset="0"/>
              </a:rPr>
            </a:br>
            <a:r>
              <a:rPr lang="en-GB" sz="2400" cap="none" dirty="0">
                <a:latin typeface="Arial" panose="020B0604020202020204" pitchFamily="34" charset="0"/>
                <a:cs typeface="Arial" panose="020B0604020202020204" pitchFamily="34" charset="0"/>
              </a:rPr>
              <a:t>Adult Nurse</a:t>
            </a:r>
            <a:br>
              <a:rPr lang="en-GB" sz="2400" cap="none" dirty="0">
                <a:latin typeface="Arial" panose="020B0604020202020204" pitchFamily="34" charset="0"/>
                <a:cs typeface="Arial" panose="020B0604020202020204" pitchFamily="34" charset="0"/>
              </a:rPr>
            </a:br>
            <a:r>
              <a:rPr lang="en-GB" sz="2400" cap="none" dirty="0">
                <a:latin typeface="Arial" panose="020B0604020202020204" pitchFamily="34" charset="0"/>
                <a:cs typeface="Arial" panose="020B0604020202020204" pitchFamily="34" charset="0"/>
              </a:rPr>
              <a:t>Social Worker</a:t>
            </a:r>
            <a:br>
              <a:rPr lang="en-GB" sz="2400" cap="none" dirty="0">
                <a:latin typeface="Arial" panose="020B0604020202020204" pitchFamily="34" charset="0"/>
                <a:cs typeface="Arial" panose="020B0604020202020204" pitchFamily="34" charset="0"/>
              </a:rPr>
            </a:br>
            <a:r>
              <a:rPr lang="en-GB" sz="2400" cap="none" dirty="0">
                <a:latin typeface="Arial" panose="020B0604020202020204" pitchFamily="34" charset="0"/>
                <a:cs typeface="Arial" panose="020B0604020202020204" pitchFamily="34" charset="0"/>
              </a:rPr>
              <a:t>Carer</a:t>
            </a:r>
            <a:br>
              <a:rPr lang="en-GB" sz="2400" cap="none" dirty="0">
                <a:latin typeface="Arial" panose="020B0604020202020204" pitchFamily="34" charset="0"/>
                <a:cs typeface="Arial" panose="020B0604020202020204" pitchFamily="34" charset="0"/>
              </a:rPr>
            </a:br>
            <a:r>
              <a:rPr lang="en-GB" sz="2400" cap="none" dirty="0">
                <a:latin typeface="Arial" panose="020B0604020202020204" pitchFamily="34" charset="0"/>
                <a:cs typeface="Arial" panose="020B0604020202020204" pitchFamily="34" charset="0"/>
              </a:rPr>
              <a:t>Dietician</a:t>
            </a:r>
            <a:br>
              <a:rPr lang="en-GB" sz="2400" cap="none" dirty="0">
                <a:latin typeface="Arial" panose="020B0604020202020204" pitchFamily="34" charset="0"/>
                <a:cs typeface="Arial" panose="020B0604020202020204" pitchFamily="34" charset="0"/>
              </a:rPr>
            </a:br>
            <a:r>
              <a:rPr lang="en-GB" sz="2400" cap="none" dirty="0">
                <a:latin typeface="Arial" panose="020B0604020202020204" pitchFamily="34" charset="0"/>
                <a:cs typeface="Arial" panose="020B0604020202020204" pitchFamily="34" charset="0"/>
              </a:rPr>
              <a:t>Educational Psychologist </a:t>
            </a:r>
          </a:p>
        </p:txBody>
      </p:sp>
    </p:spTree>
    <p:extLst>
      <p:ext uri="{BB962C8B-B14F-4D97-AF65-F5344CB8AC3E}">
        <p14:creationId xmlns:p14="http://schemas.microsoft.com/office/powerpoint/2010/main" val="2921468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a:p>
            <a:endParaRPr lang="en-GB" dirty="0"/>
          </a:p>
        </p:txBody>
      </p:sp>
      <p:sp>
        <p:nvSpPr>
          <p:cNvPr id="4" name="Title 1"/>
          <p:cNvSpPr txBox="1">
            <a:spLocks/>
          </p:cNvSpPr>
          <p:nvPr/>
        </p:nvSpPr>
        <p:spPr>
          <a:xfrm>
            <a:off x="441356" y="479063"/>
            <a:ext cx="11183815" cy="35862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endParaRPr lang="en-GB" cap="none" dirty="0">
              <a:latin typeface="Arial" panose="020B0604020202020204" pitchFamily="34" charset="0"/>
              <a:cs typeface="Arial" panose="020B0604020202020204" pitchFamily="34" charset="0"/>
            </a:endParaRPr>
          </a:p>
          <a:p>
            <a:r>
              <a:rPr lang="en-GB" sz="6700" b="1" cap="none" dirty="0">
                <a:latin typeface="Arial" panose="020B0604020202020204" pitchFamily="34" charset="0"/>
                <a:cs typeface="Arial" panose="020B0604020202020204" pitchFamily="34" charset="0"/>
              </a:rPr>
              <a:t>Post 16 Taster Session Activity</a:t>
            </a:r>
          </a:p>
          <a:p>
            <a:r>
              <a:rPr lang="en-GB" sz="6700" b="1" cap="none" dirty="0">
                <a:latin typeface="Arial" panose="020B0604020202020204" pitchFamily="34" charset="0"/>
                <a:cs typeface="Arial" panose="020B0604020202020204" pitchFamily="34" charset="0"/>
              </a:rPr>
              <a:t>Unit 1 (Sample Session)</a:t>
            </a:r>
          </a:p>
          <a:p>
            <a:endParaRPr lang="en-GB" sz="6700" b="1"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6683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ounded Rectangle 4"/>
          <p:cNvSpPr/>
          <p:nvPr/>
        </p:nvSpPr>
        <p:spPr>
          <a:xfrm>
            <a:off x="0" y="0"/>
            <a:ext cx="3798277" cy="677593"/>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Prepare Minds (Starter)</a:t>
            </a:r>
            <a:endParaRPr lang="en-GB" sz="3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6307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697458" y="124266"/>
            <a:ext cx="506671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Arial" panose="020B0604020202020204" pitchFamily="34" charset="0"/>
                <a:cs typeface="Arial" panose="020B0604020202020204" pitchFamily="34" charset="0"/>
              </a:rPr>
              <a:t>Activity 1</a:t>
            </a:r>
          </a:p>
        </p:txBody>
      </p:sp>
      <p:sp>
        <p:nvSpPr>
          <p:cNvPr id="7" name="Text Box 2"/>
          <p:cNvSpPr txBox="1">
            <a:spLocks noChangeArrowheads="1"/>
          </p:cNvSpPr>
          <p:nvPr/>
        </p:nvSpPr>
        <p:spPr bwMode="auto">
          <a:xfrm>
            <a:off x="4333675" y="2014025"/>
            <a:ext cx="7244862" cy="40171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GB" sz="2400" b="1" dirty="0">
                <a:effectLst/>
                <a:latin typeface="Arial" panose="020B0604020202020204" pitchFamily="34" charset="0"/>
                <a:ea typeface="Calibri"/>
                <a:cs typeface="Arial" panose="020B0604020202020204" pitchFamily="34" charset="0"/>
              </a:rPr>
              <a:t>List the main life stages that you saw in the clip;</a:t>
            </a:r>
          </a:p>
          <a:p>
            <a:pPr marL="285750" indent="-285750">
              <a:lnSpc>
                <a:spcPct val="115000"/>
              </a:lnSpc>
              <a:spcAft>
                <a:spcPts val="1000"/>
              </a:spcAft>
              <a:buFont typeface="Arial" panose="020B0604020202020204" pitchFamily="34" charset="0"/>
              <a:buChar char="•"/>
            </a:pPr>
            <a:r>
              <a:rPr lang="en-GB" sz="3600" dirty="0">
                <a:effectLst/>
                <a:latin typeface="Calibri"/>
                <a:ea typeface="Calibri"/>
                <a:cs typeface="Times New Roman"/>
              </a:rPr>
              <a:t> </a:t>
            </a:r>
          </a:p>
          <a:p>
            <a:pPr marL="285750" indent="-285750">
              <a:lnSpc>
                <a:spcPct val="115000"/>
              </a:lnSpc>
              <a:spcAft>
                <a:spcPts val="1000"/>
              </a:spcAft>
              <a:buFont typeface="Arial" panose="020B0604020202020204" pitchFamily="34" charset="0"/>
              <a:buChar char="•"/>
            </a:pPr>
            <a:r>
              <a:rPr lang="en-GB" sz="3600" dirty="0">
                <a:latin typeface="Calibri"/>
                <a:ea typeface="Calibri"/>
                <a:cs typeface="Times New Roman"/>
              </a:rPr>
              <a:t> </a:t>
            </a:r>
          </a:p>
          <a:p>
            <a:pPr marL="285750" indent="-285750">
              <a:lnSpc>
                <a:spcPct val="115000"/>
              </a:lnSpc>
              <a:spcAft>
                <a:spcPts val="1000"/>
              </a:spcAft>
              <a:buFont typeface="Arial" panose="020B0604020202020204" pitchFamily="34" charset="0"/>
              <a:buChar char="•"/>
            </a:pPr>
            <a:r>
              <a:rPr lang="en-GB" sz="3600" dirty="0">
                <a:effectLst/>
                <a:latin typeface="Calibri"/>
                <a:ea typeface="Calibri"/>
                <a:cs typeface="Times New Roman"/>
              </a:rPr>
              <a:t> </a:t>
            </a:r>
          </a:p>
          <a:p>
            <a:pPr marL="285750" indent="-285750">
              <a:lnSpc>
                <a:spcPct val="115000"/>
              </a:lnSpc>
              <a:spcAft>
                <a:spcPts val="1000"/>
              </a:spcAft>
              <a:buFont typeface="Arial" panose="020B0604020202020204" pitchFamily="34" charset="0"/>
              <a:buChar char="•"/>
            </a:pPr>
            <a:r>
              <a:rPr lang="en-GB" sz="3600" dirty="0">
                <a:latin typeface="Calibri"/>
                <a:ea typeface="Calibri"/>
                <a:cs typeface="Times New Roman"/>
              </a:rPr>
              <a:t> </a:t>
            </a:r>
            <a:endParaRPr lang="en-GB" sz="3600" dirty="0">
              <a:effectLst/>
              <a:latin typeface="Calibri"/>
              <a:ea typeface="Calibri"/>
              <a:cs typeface="Times New Roman"/>
            </a:endParaRPr>
          </a:p>
          <a:p>
            <a:pPr marL="285750" indent="-285750">
              <a:lnSpc>
                <a:spcPct val="115000"/>
              </a:lnSpc>
              <a:spcAft>
                <a:spcPts val="1000"/>
              </a:spcAft>
              <a:buFont typeface="Arial" panose="020B0604020202020204" pitchFamily="34" charset="0"/>
              <a:buChar char="•"/>
            </a:pPr>
            <a:endParaRPr lang="en-GB" sz="1100" dirty="0">
              <a:latin typeface="Calibri"/>
              <a:ea typeface="Calibri"/>
              <a:cs typeface="Times New Roman"/>
            </a:endParaRPr>
          </a:p>
          <a:p>
            <a:pPr>
              <a:lnSpc>
                <a:spcPct val="115000"/>
              </a:lnSpc>
              <a:spcAft>
                <a:spcPts val="1000"/>
              </a:spcAft>
            </a:pPr>
            <a:r>
              <a:rPr lang="en-GB" sz="1100" dirty="0">
                <a:latin typeface="Calibri"/>
                <a:ea typeface="Calibri"/>
                <a:cs typeface="Times New Roman"/>
              </a:rPr>
              <a:t> </a:t>
            </a:r>
          </a:p>
          <a:p>
            <a:pPr marL="171450" indent="-171450">
              <a:lnSpc>
                <a:spcPct val="115000"/>
              </a:lnSpc>
              <a:spcAft>
                <a:spcPts val="1000"/>
              </a:spcAft>
              <a:buFont typeface="Arial" panose="020B0604020202020204" pitchFamily="34" charset="0"/>
              <a:buChar char="•"/>
            </a:pPr>
            <a:endParaRPr lang="en-GB" sz="1100" dirty="0">
              <a:effectLst/>
              <a:latin typeface="Calibri"/>
              <a:ea typeface="Calibri"/>
              <a:cs typeface="Times New Roman"/>
            </a:endParaRPr>
          </a:p>
          <a:p>
            <a:pPr>
              <a:lnSpc>
                <a:spcPct val="115000"/>
              </a:lnSpc>
              <a:spcAft>
                <a:spcPts val="1000"/>
              </a:spcAft>
            </a:pPr>
            <a:r>
              <a:rPr lang="en-GB" sz="1100" dirty="0">
                <a:effectLst/>
                <a:latin typeface="Calibri"/>
                <a:ea typeface="Calibri"/>
                <a:cs typeface="Times New Roman"/>
              </a:rPr>
              <a:t> </a:t>
            </a:r>
          </a:p>
          <a:p>
            <a:pPr marL="171450" indent="-171450">
              <a:lnSpc>
                <a:spcPct val="115000"/>
              </a:lnSpc>
              <a:spcAft>
                <a:spcPts val="1000"/>
              </a:spcAft>
              <a:buFont typeface="Wingdings" panose="05000000000000000000" pitchFamily="2" charset="2"/>
              <a:buChar char="§"/>
            </a:pPr>
            <a:endParaRPr lang="en-GB" sz="1100" dirty="0">
              <a:effectLst/>
              <a:latin typeface="Calibri"/>
              <a:ea typeface="Calibri"/>
              <a:cs typeface="Times New Roman"/>
            </a:endParaRPr>
          </a:p>
          <a:p>
            <a:pPr marL="285750" lvl="0" indent="-285750">
              <a:lnSpc>
                <a:spcPct val="115000"/>
              </a:lnSpc>
              <a:spcAft>
                <a:spcPts val="1000"/>
              </a:spcAft>
              <a:buFont typeface="Arial" panose="020B0604020202020204" pitchFamily="34" charset="0"/>
              <a:buChar char="•"/>
            </a:pPr>
            <a:endParaRPr lang="en-GB" sz="1800" dirty="0">
              <a:effectLst/>
              <a:latin typeface="Calibri"/>
              <a:ea typeface="Calibri"/>
              <a:cs typeface="Times New Roman"/>
            </a:endParaRPr>
          </a:p>
          <a:p>
            <a:pPr lvl="0">
              <a:lnSpc>
                <a:spcPct val="115000"/>
              </a:lnSpc>
              <a:spcAft>
                <a:spcPts val="1000"/>
              </a:spcAft>
            </a:pPr>
            <a:r>
              <a:rPr lang="en-GB" sz="1800" dirty="0">
                <a:effectLst/>
                <a:latin typeface="Calibri"/>
                <a:ea typeface="Calibri"/>
                <a:cs typeface="Times New Roman"/>
              </a:rPr>
              <a:t> </a:t>
            </a:r>
          </a:p>
          <a:p>
            <a:pPr lvl="0">
              <a:lnSpc>
                <a:spcPct val="115000"/>
              </a:lnSpc>
              <a:spcAft>
                <a:spcPts val="1000"/>
              </a:spcAft>
            </a:pPr>
            <a:r>
              <a:rPr lang="en-GB" dirty="0">
                <a:latin typeface="Calibri"/>
                <a:ea typeface="Calibri"/>
                <a:cs typeface="Times New Roman"/>
              </a:rPr>
              <a:t> </a:t>
            </a:r>
          </a:p>
          <a:p>
            <a:pPr lvl="0">
              <a:lnSpc>
                <a:spcPct val="115000"/>
              </a:lnSpc>
              <a:spcAft>
                <a:spcPts val="1000"/>
              </a:spcAft>
            </a:pPr>
            <a:endParaRPr lang="en-GB" sz="1100" dirty="0">
              <a:effectLst/>
              <a:latin typeface="Calibri"/>
              <a:ea typeface="Calibri"/>
              <a:cs typeface="Times New Roman"/>
            </a:endParaRPr>
          </a:p>
          <a:p>
            <a:pPr>
              <a:lnSpc>
                <a:spcPct val="115000"/>
              </a:lnSpc>
              <a:spcAft>
                <a:spcPts val="1000"/>
              </a:spcAft>
            </a:pPr>
            <a:r>
              <a:rPr lang="en-GB" sz="1100" dirty="0">
                <a:effectLst/>
                <a:latin typeface="Calibri"/>
                <a:ea typeface="Calibri"/>
                <a:cs typeface="Times New Roman"/>
              </a:rPr>
              <a:t> </a:t>
            </a:r>
          </a:p>
          <a:p>
            <a:pPr marL="457200">
              <a:lnSpc>
                <a:spcPct val="115000"/>
              </a:lnSpc>
              <a:spcAft>
                <a:spcPts val="1000"/>
              </a:spcAft>
            </a:pPr>
            <a:r>
              <a:rPr lang="en-GB" sz="1100" dirty="0">
                <a:effectLst/>
                <a:latin typeface="Calibri"/>
                <a:ea typeface="Calibri"/>
                <a:cs typeface="Times New Roman"/>
              </a:rPr>
              <a:t> </a:t>
            </a:r>
          </a:p>
          <a:p>
            <a:pPr>
              <a:lnSpc>
                <a:spcPct val="115000"/>
              </a:lnSpc>
              <a:spcAft>
                <a:spcPts val="1000"/>
              </a:spcAft>
            </a:pPr>
            <a:r>
              <a:rPr lang="en-GB" sz="1100" dirty="0">
                <a:effectLst/>
                <a:latin typeface="Calibri"/>
                <a:ea typeface="Calibri"/>
                <a:cs typeface="Times New Roman"/>
              </a:rPr>
              <a:t> </a:t>
            </a:r>
          </a:p>
          <a:p>
            <a:pPr>
              <a:lnSpc>
                <a:spcPct val="115000"/>
              </a:lnSpc>
              <a:spcAft>
                <a:spcPts val="1000"/>
              </a:spcAft>
            </a:pPr>
            <a:r>
              <a:rPr lang="en-GB" sz="1100" dirty="0">
                <a:effectLst/>
                <a:latin typeface="Calibri"/>
                <a:ea typeface="Calibri"/>
                <a:cs typeface="Times New Roman"/>
              </a:rPr>
              <a:t> </a:t>
            </a:r>
          </a:p>
        </p:txBody>
      </p:sp>
      <p:pic>
        <p:nvPicPr>
          <p:cNvPr id="8" name="Picture 7" descr="Image result for film Up"/>
          <p:cNvPicPr/>
          <p:nvPr/>
        </p:nvPicPr>
        <p:blipFill>
          <a:blip r:embed="rId2">
            <a:extLst>
              <a:ext uri="{28A0092B-C50C-407E-A947-70E740481C1C}">
                <a14:useLocalDpi xmlns:a14="http://schemas.microsoft.com/office/drawing/2010/main" val="0"/>
              </a:ext>
            </a:extLst>
          </a:blip>
          <a:srcRect/>
          <a:stretch>
            <a:fillRect/>
          </a:stretch>
        </p:blipFill>
        <p:spPr bwMode="auto">
          <a:xfrm>
            <a:off x="662609" y="2014025"/>
            <a:ext cx="3418674" cy="4017175"/>
          </a:xfrm>
          <a:prstGeom prst="rect">
            <a:avLst/>
          </a:prstGeom>
          <a:noFill/>
          <a:ln>
            <a:noFill/>
          </a:ln>
        </p:spPr>
      </p:pic>
    </p:spTree>
    <p:extLst>
      <p:ext uri="{BB962C8B-B14F-4D97-AF65-F5344CB8AC3E}">
        <p14:creationId xmlns:p14="http://schemas.microsoft.com/office/powerpoint/2010/main" val="898624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489" y="506437"/>
            <a:ext cx="11521440" cy="5964701"/>
          </a:xfrm>
          <a:prstGeom prst="round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697458" y="124266"/>
            <a:ext cx="5066714" cy="1507588"/>
          </a:xfrm>
          <a:prstGeom prst="roundRect">
            <a:avLst/>
          </a:prstGeom>
          <a:solidFill>
            <a:srgbClr val="FFFFCC"/>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Arial" panose="020B0604020202020204" pitchFamily="34" charset="0"/>
                <a:cs typeface="Arial" panose="020B0604020202020204" pitchFamily="34" charset="0"/>
              </a:rPr>
              <a:t>Life Stages</a:t>
            </a:r>
          </a:p>
        </p:txBody>
      </p:sp>
      <p:sp>
        <p:nvSpPr>
          <p:cNvPr id="6" name="Title 1"/>
          <p:cNvSpPr>
            <a:spLocks noGrp="1"/>
          </p:cNvSpPr>
          <p:nvPr>
            <p:ph type="title"/>
          </p:nvPr>
        </p:nvSpPr>
        <p:spPr>
          <a:xfrm>
            <a:off x="492369" y="1828801"/>
            <a:ext cx="11085342" cy="4023360"/>
          </a:xfrm>
        </p:spPr>
        <p:txBody>
          <a:bodyPr>
            <a:noAutofit/>
          </a:bodyPr>
          <a:lstStyle/>
          <a:p>
            <a:pPr algn="l"/>
            <a:br>
              <a:rPr lang="en-GB" sz="4400" cap="none" dirty="0">
                <a:latin typeface="Arial" panose="020B0604020202020204" pitchFamily="34" charset="0"/>
                <a:cs typeface="Arial" panose="020B0604020202020204" pitchFamily="34" charset="0"/>
              </a:rPr>
            </a:br>
            <a:r>
              <a:rPr lang="en-GB" sz="4400" cap="none" dirty="0">
                <a:latin typeface="Arial" panose="020B0604020202020204" pitchFamily="34" charset="0"/>
                <a:cs typeface="Arial" panose="020B0604020202020204" pitchFamily="34" charset="0"/>
              </a:rPr>
              <a:t>Birth – Infancy       			0 - 2 years</a:t>
            </a:r>
            <a:br>
              <a:rPr lang="en-GB" sz="4400" cap="none" dirty="0">
                <a:latin typeface="Arial" panose="020B0604020202020204" pitchFamily="34" charset="0"/>
                <a:cs typeface="Arial" panose="020B0604020202020204" pitchFamily="34" charset="0"/>
              </a:rPr>
            </a:br>
            <a:r>
              <a:rPr lang="en-GB" sz="4400" cap="none" dirty="0">
                <a:latin typeface="Arial" panose="020B0604020202020204" pitchFamily="34" charset="0"/>
                <a:cs typeface="Arial" panose="020B0604020202020204" pitchFamily="34" charset="0"/>
              </a:rPr>
              <a:t>Childhood              			3 - 8 years</a:t>
            </a:r>
            <a:br>
              <a:rPr lang="en-GB" sz="4400" cap="none" dirty="0">
                <a:latin typeface="Arial" panose="020B0604020202020204" pitchFamily="34" charset="0"/>
                <a:cs typeface="Arial" panose="020B0604020202020204" pitchFamily="34" charset="0"/>
              </a:rPr>
            </a:br>
            <a:r>
              <a:rPr lang="en-GB" sz="4400" cap="none" dirty="0">
                <a:latin typeface="Arial" panose="020B0604020202020204" pitchFamily="34" charset="0"/>
                <a:cs typeface="Arial" panose="020B0604020202020204" pitchFamily="34" charset="0"/>
              </a:rPr>
              <a:t>Adolescence				9 -18 years</a:t>
            </a:r>
            <a:br>
              <a:rPr lang="en-GB" sz="4400" cap="none" dirty="0">
                <a:latin typeface="Arial" panose="020B0604020202020204" pitchFamily="34" charset="0"/>
                <a:cs typeface="Arial" panose="020B0604020202020204" pitchFamily="34" charset="0"/>
              </a:rPr>
            </a:br>
            <a:r>
              <a:rPr lang="en-GB" sz="4400" cap="none" dirty="0">
                <a:latin typeface="Arial" panose="020B0604020202020204" pitchFamily="34" charset="0"/>
                <a:cs typeface="Arial" panose="020B0604020202020204" pitchFamily="34" charset="0"/>
              </a:rPr>
              <a:t>Early Adulthood     			19 - 45 years</a:t>
            </a:r>
            <a:br>
              <a:rPr lang="en-GB" sz="4400" cap="none" dirty="0">
                <a:latin typeface="Arial" panose="020B0604020202020204" pitchFamily="34" charset="0"/>
                <a:cs typeface="Arial" panose="020B0604020202020204" pitchFamily="34" charset="0"/>
              </a:rPr>
            </a:br>
            <a:r>
              <a:rPr lang="en-GB" sz="4400" cap="none" dirty="0">
                <a:latin typeface="Arial" panose="020B0604020202020204" pitchFamily="34" charset="0"/>
                <a:cs typeface="Arial" panose="020B0604020202020204" pitchFamily="34" charset="0"/>
              </a:rPr>
              <a:t>Middle Adulthood   		46 - 65 years</a:t>
            </a:r>
            <a:br>
              <a:rPr lang="en-GB" sz="4400" cap="none" dirty="0">
                <a:latin typeface="Arial" panose="020B0604020202020204" pitchFamily="34" charset="0"/>
                <a:cs typeface="Arial" panose="020B0604020202020204" pitchFamily="34" charset="0"/>
              </a:rPr>
            </a:br>
            <a:r>
              <a:rPr lang="en-GB" sz="4400" cap="none" dirty="0">
                <a:latin typeface="Arial" panose="020B0604020202020204" pitchFamily="34" charset="0"/>
                <a:cs typeface="Arial" panose="020B0604020202020204" pitchFamily="34" charset="0"/>
              </a:rPr>
              <a:t>Later Adulthood     			65 + years</a:t>
            </a:r>
            <a:br>
              <a:rPr lang="en-GB" sz="4400" cap="none" dirty="0">
                <a:latin typeface="Arial" panose="020B0604020202020204" pitchFamily="34" charset="0"/>
                <a:cs typeface="Arial" panose="020B0604020202020204" pitchFamily="34" charset="0"/>
              </a:rPr>
            </a:br>
            <a:endParaRPr lang="en-GB" sz="44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5155871"/>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E6A00233ADB6F4780025CDBBF54EE84" ma:contentTypeVersion="14" ma:contentTypeDescription="Create a new document." ma:contentTypeScope="" ma:versionID="6ee681385b76f5f5cd8c0dad5c9c9753">
  <xsd:schema xmlns:xsd="http://www.w3.org/2001/XMLSchema" xmlns:xs="http://www.w3.org/2001/XMLSchema" xmlns:p="http://schemas.microsoft.com/office/2006/metadata/properties" xmlns:ns3="d1653561-bee3-424a-b4e2-8723d65a5e54" xmlns:ns4="cc3d2fbb-cac7-4109-8254-39210ad869b7" targetNamespace="http://schemas.microsoft.com/office/2006/metadata/properties" ma:root="true" ma:fieldsID="1dedd027cb13388bf98bd59e5d4ca955" ns3:_="" ns4:_="">
    <xsd:import namespace="d1653561-bee3-424a-b4e2-8723d65a5e54"/>
    <xsd:import namespace="cc3d2fbb-cac7-4109-8254-39210ad869b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653561-bee3-424a-b4e2-8723d65a5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3d2fbb-cac7-4109-8254-39210ad869b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C0509C-9DDB-432D-9182-5D0051284CF7}">
  <ds:schemaRefs>
    <ds:schemaRef ds:uri="http://purl.org/dc/dcmitype/"/>
    <ds:schemaRef ds:uri="http://schemas.microsoft.com/office/infopath/2007/PartnerControls"/>
    <ds:schemaRef ds:uri="http://purl.org/dc/elements/1.1/"/>
    <ds:schemaRef ds:uri="http://schemas.microsoft.com/office/2006/documentManagement/types"/>
    <ds:schemaRef ds:uri="d1653561-bee3-424a-b4e2-8723d65a5e54"/>
    <ds:schemaRef ds:uri="http://purl.org/dc/terms/"/>
    <ds:schemaRef ds:uri="http://schemas.openxmlformats.org/package/2006/metadata/core-properties"/>
    <ds:schemaRef ds:uri="cc3d2fbb-cac7-4109-8254-39210ad869b7"/>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250CCE0-C299-42DC-9C3C-185EA2659801}">
  <ds:schemaRefs>
    <ds:schemaRef ds:uri="http://schemas.microsoft.com/sharepoint/v3/contenttype/forms"/>
  </ds:schemaRefs>
</ds:datastoreItem>
</file>

<file path=customXml/itemProps3.xml><?xml version="1.0" encoding="utf-8"?>
<ds:datastoreItem xmlns:ds="http://schemas.openxmlformats.org/officeDocument/2006/customXml" ds:itemID="{4FC5CCCF-9939-48A2-BC1B-6793DAB305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653561-bee3-424a-b4e2-8723d65a5e54"/>
    <ds:schemaRef ds:uri="cc3d2fbb-cac7-4109-8254-39210ad869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TM02900769[[fn=Retrospect]]</Template>
  <TotalTime>323</TotalTime>
  <Words>744</Words>
  <Application>Microsoft Office PowerPoint</Application>
  <PresentationFormat>Widescreen</PresentationFormat>
  <Paragraphs>151</Paragraphs>
  <Slides>19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Times New Roman</vt:lpstr>
      <vt:lpstr>Wingdings</vt:lpstr>
      <vt:lpstr>Retrospect</vt:lpstr>
      <vt:lpstr>   BTEC National Health and Social Care </vt:lpstr>
      <vt:lpstr>PowerPoint Presentation</vt:lpstr>
      <vt:lpstr>The Pearson BTEC Level 3 Health and Social Care qualifications aim to provide an overview of the sector.  It is for you who are interested in learning about the health and social care sector as part of a balanced study programme.   It is equivalent in size to an A-Level (1 year programme)  It will enable you to progress to a degree programme chosen from a range of programmes in the health and social care sector.    The qualification is intended to carry UCAS points and is recognised by higher education institutions as contributing to meeting admission requirements to many relevant courses.</vt:lpstr>
      <vt:lpstr>PowerPoint Presentation</vt:lpstr>
      <vt:lpstr>Midwifery Primary School Teacher Nutritional Therapist Nursery Nurse Counsellor  Occupational Therapist Children’s Nurse Adult Nurse Social Worker Carer Dietician Educational Psychologist </vt:lpstr>
      <vt:lpstr>PowerPoint Presentation</vt:lpstr>
      <vt:lpstr>PowerPoint Presentation</vt:lpstr>
      <vt:lpstr>PowerPoint Presentation</vt:lpstr>
      <vt:lpstr> Birth – Infancy          0 - 2 years Childhood                 3 - 8 years Adolescence    9 -18 years Early Adulthood        19 - 45 years Middle Adulthood     46 - 65 years Later Adulthood        65 + years </vt:lpstr>
      <vt:lpstr>PowerPoint Presentation</vt:lpstr>
      <vt:lpstr>PowerPoint Presentation</vt:lpstr>
      <vt:lpstr>PowerPoint Presentation</vt:lpstr>
      <vt:lpstr>PowerPoint Presentation</vt:lpstr>
      <vt:lpstr> Look at the other time lines produced.   Have they included any events that you have missed?  Are there many similarities or differences in your time lines?  Do any of their events surprise you?  </vt:lpstr>
      <vt:lpstr>PowerPoint Presentation</vt:lpstr>
      <vt:lpstr>PowerPoint Presentation</vt:lpstr>
      <vt:lpstr>PowerPoint Presentation</vt:lpstr>
      <vt:lpstr>PowerPoint Presentation</vt:lpstr>
      <vt:lpstr>PowerPoint Presentation</vt:lpstr>
    </vt:vector>
  </TitlesOfParts>
  <Company>Heworth Grange Comprehensive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BTEC Level 1 / Level 2 Tech Award  in Health &amp; Social Care</dc:title>
  <dc:creator>L Wilson</dc:creator>
  <cp:lastModifiedBy>Becky Gibbs</cp:lastModifiedBy>
  <cp:revision>53</cp:revision>
  <dcterms:created xsi:type="dcterms:W3CDTF">2017-07-07T08:58:05Z</dcterms:created>
  <dcterms:modified xsi:type="dcterms:W3CDTF">2022-07-12T08:58:02Z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0x010100FE6A00233ADB6F4780025CDBBF54EE84</vt:lpwstr>
  </property>
</Properties>
</file>