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9" r:id="rId4"/>
    <p:sldId id="265" r:id="rId5"/>
    <p:sldId id="266" r:id="rId6"/>
    <p:sldId id="267" r:id="rId7"/>
    <p:sldId id="268" r:id="rId8"/>
    <p:sldId id="259" r:id="rId9"/>
    <p:sldId id="260" r:id="rId10"/>
    <p:sldId id="261" r:id="rId11"/>
    <p:sldId id="262" r:id="rId12"/>
    <p:sldId id="263" r:id="rId13"/>
    <p:sldId id="264" r:id="rId14"/>
    <p:sldId id="270"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6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7/20/2022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7/20/2022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7/20/2022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7/20/2022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7/20/2022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7/20/2022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7/20/2022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7/20/2022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7/20/2022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7/20/2022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7/20/2022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BTEC Level 3 National Extended Certificate in Music Performance </a:t>
            </a:r>
          </a:p>
        </p:txBody>
      </p:sp>
      <p:sp>
        <p:nvSpPr>
          <p:cNvPr id="3" name="Subtitle 2"/>
          <p:cNvSpPr>
            <a:spLocks noGrp="1"/>
          </p:cNvSpPr>
          <p:nvPr>
            <p:ph type="subTitle" idx="1"/>
          </p:nvPr>
        </p:nvSpPr>
        <p:spPr/>
        <p:txBody>
          <a:bodyPr/>
          <a:lstStyle/>
          <a:p>
            <a:r>
              <a:rPr lang="en-GB" dirty="0"/>
              <a:t>What does this qualification cover?</a:t>
            </a:r>
          </a:p>
        </p:txBody>
      </p:sp>
    </p:spTree>
    <p:extLst>
      <p:ext uri="{BB962C8B-B14F-4D97-AF65-F5344CB8AC3E}">
        <p14:creationId xmlns:p14="http://schemas.microsoft.com/office/powerpoint/2010/main" val="171267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Unit 2 Essential Content A</a:t>
            </a:r>
          </a:p>
        </p:txBody>
      </p:sp>
      <p:sp>
        <p:nvSpPr>
          <p:cNvPr id="3" name="Content Placeholder 2"/>
          <p:cNvSpPr>
            <a:spLocks noGrp="1"/>
          </p:cNvSpPr>
          <p:nvPr>
            <p:ph idx="1"/>
          </p:nvPr>
        </p:nvSpPr>
        <p:spPr/>
        <p:txBody>
          <a:bodyPr>
            <a:normAutofit/>
          </a:bodyPr>
          <a:lstStyle/>
          <a:p>
            <a:r>
              <a:rPr lang="en-GB" dirty="0"/>
              <a:t> </a:t>
            </a:r>
            <a:r>
              <a:rPr lang="en-GB" b="1" dirty="0"/>
              <a:t>A1</a:t>
            </a:r>
            <a:r>
              <a:rPr lang="en-GB" dirty="0"/>
              <a:t> </a:t>
            </a:r>
            <a:r>
              <a:rPr lang="en-GB" b="1" dirty="0"/>
              <a:t>Professional behaviour </a:t>
            </a:r>
            <a:r>
              <a:rPr lang="en-GB" dirty="0"/>
              <a:t>- being prepared, organised, planning, communication skills meeting deadlines, scheduling, teamwork, when to take the lead and when to delegate, outcomes and making decision.</a:t>
            </a:r>
          </a:p>
          <a:p>
            <a:r>
              <a:rPr lang="en-GB" b="1" dirty="0"/>
              <a:t>A2 Project planning - </a:t>
            </a:r>
            <a:r>
              <a:rPr lang="en-GB" dirty="0"/>
              <a:t>gathering information, short-, medium- and long-term planning, prioritising actions and  creative problem solving. </a:t>
            </a:r>
          </a:p>
          <a:p>
            <a:r>
              <a:rPr lang="en-GB" b="1" dirty="0"/>
              <a:t>A3 Legal requirements - </a:t>
            </a:r>
            <a:r>
              <a:rPr lang="en-GB" dirty="0"/>
              <a:t>copyright and the issues surrounding the distribution of media and digital rights management.</a:t>
            </a:r>
          </a:p>
          <a:p>
            <a:r>
              <a:rPr lang="en-GB" b="1" dirty="0"/>
              <a:t>A4 Health and safety – </a:t>
            </a:r>
            <a:r>
              <a:rPr lang="en-GB" dirty="0"/>
              <a:t>setting up of staging and musical equipment.</a:t>
            </a:r>
          </a:p>
        </p:txBody>
      </p:sp>
    </p:spTree>
    <p:extLst>
      <p:ext uri="{BB962C8B-B14F-4D97-AF65-F5344CB8AC3E}">
        <p14:creationId xmlns:p14="http://schemas.microsoft.com/office/powerpoint/2010/main" val="1242472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Unit 2 Essential Content B</a:t>
            </a:r>
            <a:endParaRPr lang="en-GB" dirty="0"/>
          </a:p>
        </p:txBody>
      </p:sp>
      <p:sp>
        <p:nvSpPr>
          <p:cNvPr id="3" name="Content Placeholder 2"/>
          <p:cNvSpPr>
            <a:spLocks noGrp="1"/>
          </p:cNvSpPr>
          <p:nvPr>
            <p:ph idx="1"/>
          </p:nvPr>
        </p:nvSpPr>
        <p:spPr/>
        <p:txBody>
          <a:bodyPr/>
          <a:lstStyle/>
          <a:p>
            <a:r>
              <a:rPr lang="en-GB" b="1" dirty="0"/>
              <a:t>Music industry roles, organisations and requirements</a:t>
            </a:r>
          </a:p>
          <a:p>
            <a:r>
              <a:rPr lang="en-GB" b="1" dirty="0"/>
              <a:t>B1 Working with others in music industry organisations - </a:t>
            </a:r>
            <a:r>
              <a:rPr lang="en-GB" dirty="0"/>
              <a:t>venues and live performance.</a:t>
            </a:r>
          </a:p>
          <a:p>
            <a:r>
              <a:rPr lang="en-GB" b="1" dirty="0"/>
              <a:t>B2 Financial requirements - </a:t>
            </a:r>
            <a:r>
              <a:rPr lang="en-GB" dirty="0"/>
              <a:t>personal and organisational financial processes, requirements and procedures.</a:t>
            </a:r>
          </a:p>
          <a:p>
            <a:endParaRPr lang="en-GB" dirty="0"/>
          </a:p>
        </p:txBody>
      </p:sp>
    </p:spTree>
    <p:extLst>
      <p:ext uri="{BB962C8B-B14F-4D97-AF65-F5344CB8AC3E}">
        <p14:creationId xmlns:p14="http://schemas.microsoft.com/office/powerpoint/2010/main" val="719738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Unit 2 Essential Content C</a:t>
            </a:r>
            <a:endParaRPr lang="en-GB" dirty="0"/>
          </a:p>
        </p:txBody>
      </p:sp>
      <p:sp>
        <p:nvSpPr>
          <p:cNvPr id="3" name="Content Placeholder 2"/>
          <p:cNvSpPr>
            <a:spLocks noGrp="1"/>
          </p:cNvSpPr>
          <p:nvPr>
            <p:ph idx="1"/>
          </p:nvPr>
        </p:nvSpPr>
        <p:spPr/>
        <p:txBody>
          <a:bodyPr/>
          <a:lstStyle/>
          <a:p>
            <a:r>
              <a:rPr lang="en-GB" b="1" dirty="0"/>
              <a:t>C Skills for working in the music sector</a:t>
            </a:r>
          </a:p>
          <a:p>
            <a:endParaRPr lang="en-GB" b="1" dirty="0"/>
          </a:p>
          <a:p>
            <a:r>
              <a:rPr lang="en-GB" b="1" dirty="0"/>
              <a:t>C1 Communication skills -</a:t>
            </a:r>
            <a:r>
              <a:rPr lang="en-GB" dirty="0"/>
              <a:t>communicating and developing negotiation skills; networking, sharing information and working with others to make sure a project is deliverable, sharing responsibility and costs.</a:t>
            </a:r>
          </a:p>
          <a:p>
            <a:r>
              <a:rPr lang="en-GB" b="1" dirty="0"/>
              <a:t> C2 Working on a freelance basis - </a:t>
            </a:r>
            <a:r>
              <a:rPr lang="en-GB" dirty="0"/>
              <a:t>self-employment</a:t>
            </a:r>
            <a:r>
              <a:rPr lang="en-GB" b="1" dirty="0"/>
              <a:t>, </a:t>
            </a:r>
            <a:r>
              <a:rPr lang="en-GB" dirty="0"/>
              <a:t>funding sources, clients,   </a:t>
            </a:r>
          </a:p>
        </p:txBody>
      </p:sp>
    </p:spTree>
    <p:extLst>
      <p:ext uri="{BB962C8B-B14F-4D97-AF65-F5344CB8AC3E}">
        <p14:creationId xmlns:p14="http://schemas.microsoft.com/office/powerpoint/2010/main" val="488069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Unit 2 Essential Content D</a:t>
            </a:r>
            <a:endParaRPr lang="en-GB" dirty="0"/>
          </a:p>
        </p:txBody>
      </p:sp>
      <p:sp>
        <p:nvSpPr>
          <p:cNvPr id="3" name="Content Placeholder 2"/>
          <p:cNvSpPr>
            <a:spLocks noGrp="1"/>
          </p:cNvSpPr>
          <p:nvPr>
            <p:ph idx="1"/>
          </p:nvPr>
        </p:nvSpPr>
        <p:spPr/>
        <p:txBody>
          <a:bodyPr>
            <a:normAutofit/>
          </a:bodyPr>
          <a:lstStyle/>
          <a:p>
            <a:r>
              <a:rPr lang="en-GB" b="1" dirty="0"/>
              <a:t> Presenting ideas to others</a:t>
            </a:r>
          </a:p>
          <a:p>
            <a:endParaRPr lang="en-GB" b="1" dirty="0"/>
          </a:p>
          <a:p>
            <a:r>
              <a:rPr lang="en-GB" b="1" dirty="0"/>
              <a:t>D1 Preparing ideas </a:t>
            </a:r>
            <a:r>
              <a:rPr lang="en-GB" dirty="0"/>
              <a:t>- exploring ideas and opportunities,  carrying out appropriate research, responding to a given brief, being aware of the audience in planning.</a:t>
            </a:r>
          </a:p>
          <a:p>
            <a:r>
              <a:rPr lang="en-GB" b="1" dirty="0"/>
              <a:t>D2 Presenting ideas - </a:t>
            </a:r>
            <a:r>
              <a:rPr lang="en-GB" dirty="0"/>
              <a:t>forms of presenting, the bidding process, supporting statements, personal profile and justifying your ideas applying research to given scenarios, ability to explain and justify ideas in a rationale, demonstrating professional practice. </a:t>
            </a:r>
          </a:p>
          <a:p>
            <a:endParaRPr lang="en-GB" dirty="0"/>
          </a:p>
          <a:p>
            <a:r>
              <a:rPr lang="en-GB" b="1" dirty="0"/>
              <a:t> </a:t>
            </a:r>
          </a:p>
        </p:txBody>
      </p:sp>
    </p:spTree>
    <p:extLst>
      <p:ext uri="{BB962C8B-B14F-4D97-AF65-F5344CB8AC3E}">
        <p14:creationId xmlns:p14="http://schemas.microsoft.com/office/powerpoint/2010/main" val="389375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Unit 3: Ensemble Music Performance </a:t>
            </a:r>
          </a:p>
        </p:txBody>
      </p:sp>
      <p:sp>
        <p:nvSpPr>
          <p:cNvPr id="3" name="Content Placeholder 2"/>
          <p:cNvSpPr>
            <a:spLocks noGrp="1"/>
          </p:cNvSpPr>
          <p:nvPr>
            <p:ph idx="1"/>
          </p:nvPr>
        </p:nvSpPr>
        <p:spPr/>
        <p:txBody>
          <a:bodyPr>
            <a:normAutofit/>
          </a:bodyPr>
          <a:lstStyle/>
          <a:p>
            <a:r>
              <a:rPr lang="en-GB" b="1" dirty="0"/>
              <a:t>What do you need to do?</a:t>
            </a:r>
          </a:p>
          <a:p>
            <a:r>
              <a:rPr lang="en-GB" dirty="0"/>
              <a:t>Demonstrate knowledge and understanding of the skills needed for rehearsals and ensemble performance.</a:t>
            </a:r>
          </a:p>
          <a:p>
            <a:r>
              <a:rPr lang="en-GB" dirty="0"/>
              <a:t>Demonstrate knowledge and understanding of how to interpret an original musical piece</a:t>
            </a:r>
          </a:p>
          <a:p>
            <a:r>
              <a:rPr lang="en-GB" dirty="0"/>
              <a:t>Apply skills and techniques when contributing to an ensemble during rehearsal and performance</a:t>
            </a:r>
          </a:p>
          <a:p>
            <a:r>
              <a:rPr lang="en-GB" dirty="0"/>
              <a:t>Be able to contribute towards a performance as part of an ensemble.</a:t>
            </a:r>
          </a:p>
          <a:p>
            <a:r>
              <a:rPr lang="en-GB" dirty="0"/>
              <a:t>Be able to reflect and make connections between responding, planning, rehearsal and performance </a:t>
            </a:r>
          </a:p>
        </p:txBody>
      </p:sp>
    </p:spTree>
    <p:extLst>
      <p:ext uri="{BB962C8B-B14F-4D97-AF65-F5344CB8AC3E}">
        <p14:creationId xmlns:p14="http://schemas.microsoft.com/office/powerpoint/2010/main" val="985403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Unit 3: Ensemble Music Performance </a:t>
            </a:r>
          </a:p>
        </p:txBody>
      </p:sp>
      <p:sp>
        <p:nvSpPr>
          <p:cNvPr id="3" name="Content Placeholder 2"/>
          <p:cNvSpPr>
            <a:spLocks noGrp="1"/>
          </p:cNvSpPr>
          <p:nvPr>
            <p:ph idx="1"/>
          </p:nvPr>
        </p:nvSpPr>
        <p:spPr>
          <a:xfrm>
            <a:off x="1068946" y="1725769"/>
            <a:ext cx="9285668" cy="4739425"/>
          </a:xfrm>
        </p:spPr>
        <p:txBody>
          <a:bodyPr>
            <a:normAutofit fontScale="25000" lnSpcReduction="20000"/>
          </a:bodyPr>
          <a:lstStyle/>
          <a:p>
            <a:r>
              <a:rPr lang="en-GB" sz="4800" b="1" u="sng" dirty="0"/>
              <a:t>How do you do it?</a:t>
            </a:r>
          </a:p>
          <a:p>
            <a:r>
              <a:rPr lang="en-GB" sz="4800" b="1" dirty="0"/>
              <a:t>Essential Content A     	 - </a:t>
            </a:r>
            <a:r>
              <a:rPr lang="fr-FR" sz="4800" b="1" dirty="0"/>
              <a:t>A1 </a:t>
            </a:r>
            <a:r>
              <a:rPr lang="fr-FR" sz="4800" b="1" dirty="0" err="1"/>
              <a:t>Personal</a:t>
            </a:r>
            <a:r>
              <a:rPr lang="fr-FR" sz="4800" b="1" dirty="0"/>
              <a:t> ensemble management </a:t>
            </a:r>
            <a:r>
              <a:rPr lang="fr-FR" sz="4800" b="1" dirty="0" err="1"/>
              <a:t>skills</a:t>
            </a:r>
            <a:endParaRPr lang="fr-FR" sz="4800" b="1" dirty="0"/>
          </a:p>
          <a:p>
            <a:pPr marL="0" indent="0">
              <a:buNone/>
            </a:pPr>
            <a:r>
              <a:rPr lang="fr-FR" sz="4800" b="1" dirty="0"/>
              <a:t>					- A2 Ensemble performance </a:t>
            </a:r>
            <a:r>
              <a:rPr lang="fr-FR" sz="4800" b="1" dirty="0" err="1"/>
              <a:t>skills</a:t>
            </a:r>
            <a:endParaRPr lang="fr-FR" sz="4800" b="1" dirty="0"/>
          </a:p>
          <a:p>
            <a:pPr marL="0" indent="0">
              <a:buNone/>
            </a:pPr>
            <a:r>
              <a:rPr lang="fr-FR" sz="4800" b="1" dirty="0"/>
              <a:t>					- A3 </a:t>
            </a:r>
            <a:r>
              <a:rPr lang="fr-FR" sz="4800" b="1" dirty="0" err="1"/>
              <a:t>Teamwork</a:t>
            </a:r>
            <a:r>
              <a:rPr lang="fr-FR" sz="4800" b="1" dirty="0"/>
              <a:t> and collaboration</a:t>
            </a:r>
          </a:p>
          <a:p>
            <a:r>
              <a:rPr lang="fr-FR" sz="4800" b="1" dirty="0"/>
              <a:t>Essential Content B    	 – B1 Initial </a:t>
            </a:r>
            <a:r>
              <a:rPr lang="fr-FR" sz="4800" b="1" dirty="0" err="1"/>
              <a:t>response</a:t>
            </a:r>
            <a:endParaRPr lang="fr-FR" sz="4800" b="1" dirty="0"/>
          </a:p>
          <a:p>
            <a:pPr marL="0" indent="0">
              <a:buNone/>
            </a:pPr>
            <a:r>
              <a:rPr lang="fr-FR" sz="4800" b="1" dirty="0"/>
              <a:t>					- B2 Planning </a:t>
            </a:r>
            <a:r>
              <a:rPr lang="fr-FR" sz="4800" b="1" dirty="0" err="1"/>
              <a:t>individual</a:t>
            </a:r>
            <a:r>
              <a:rPr lang="fr-FR" sz="4800" b="1" dirty="0"/>
              <a:t> </a:t>
            </a:r>
            <a:r>
              <a:rPr lang="fr-FR" sz="4800" b="1" dirty="0" err="1"/>
              <a:t>process</a:t>
            </a:r>
            <a:endParaRPr lang="fr-FR" sz="4800" b="1" dirty="0"/>
          </a:p>
          <a:p>
            <a:r>
              <a:rPr lang="fr-FR" sz="4800" b="1" dirty="0"/>
              <a:t>Essential Content C   	 – C1 Planning </a:t>
            </a:r>
            <a:r>
              <a:rPr lang="fr-FR" sz="4800" b="1" dirty="0" err="1"/>
              <a:t>rehearsals</a:t>
            </a:r>
            <a:r>
              <a:rPr lang="fr-FR" sz="4800" b="1" dirty="0"/>
              <a:t> for ensembles</a:t>
            </a:r>
          </a:p>
          <a:p>
            <a:pPr marL="0" indent="0">
              <a:buNone/>
            </a:pPr>
            <a:r>
              <a:rPr lang="fr-FR" sz="4800" b="1" dirty="0"/>
              <a:t>			          		 - C2 </a:t>
            </a:r>
            <a:r>
              <a:rPr lang="en-GB" sz="4800" b="1" dirty="0"/>
              <a:t>Participating in rehearsals for ensembles</a:t>
            </a:r>
          </a:p>
          <a:p>
            <a:pPr marL="0" indent="0">
              <a:buNone/>
            </a:pPr>
            <a:r>
              <a:rPr lang="en-GB" sz="4800" b="1" dirty="0"/>
              <a:t>			         		  - C3 Responding to musical developments</a:t>
            </a:r>
          </a:p>
          <a:p>
            <a:pPr marL="0" indent="0">
              <a:buNone/>
            </a:pPr>
            <a:r>
              <a:rPr lang="en-GB" sz="4800" b="1" dirty="0"/>
              <a:t>			        	 	 - C4  Reflecting on a rehearsal</a:t>
            </a:r>
          </a:p>
          <a:p>
            <a:r>
              <a:rPr lang="en-GB" sz="4800" b="1" dirty="0"/>
              <a:t>Essential Content D   	  -D1 Musical performance skills for an ensemble</a:t>
            </a:r>
          </a:p>
          <a:p>
            <a:pPr marL="914400" lvl="2" indent="0">
              <a:buNone/>
            </a:pPr>
            <a:r>
              <a:rPr lang="en-GB" sz="4800" b="1" dirty="0"/>
              <a:t>			- D2 Physical performance and presentation skills for an ensemble</a:t>
            </a:r>
          </a:p>
          <a:p>
            <a:pPr marL="0" indent="0">
              <a:buNone/>
            </a:pPr>
            <a:r>
              <a:rPr lang="fr-FR" sz="4800" b="1" dirty="0"/>
              <a:t>					-D3 Communication </a:t>
            </a:r>
            <a:r>
              <a:rPr lang="fr-FR" sz="4800" b="1" dirty="0" err="1"/>
              <a:t>skills</a:t>
            </a:r>
            <a:r>
              <a:rPr lang="fr-FR" sz="4800" b="1" dirty="0"/>
              <a:t> for ensemble performance </a:t>
            </a:r>
          </a:p>
          <a:p>
            <a:r>
              <a:rPr lang="fr-FR" sz="4800" b="1" dirty="0"/>
              <a:t>Essential Content DE           - </a:t>
            </a:r>
            <a:r>
              <a:rPr lang="en-GB" sz="4800" b="1" dirty="0"/>
              <a:t>E1 Review and reflect on the use of musical elements and techniques</a:t>
            </a:r>
          </a:p>
          <a:p>
            <a:pPr marL="0" indent="0">
              <a:buNone/>
            </a:pPr>
            <a:r>
              <a:rPr lang="en-GB" sz="4800" b="1" dirty="0"/>
              <a:t>                    		              	-E2 Review and reflect on the effectiveness of the process </a:t>
            </a:r>
          </a:p>
          <a:p>
            <a:pPr marL="0" indent="0">
              <a:buNone/>
            </a:pPr>
            <a:r>
              <a:rPr lang="en-GB" sz="4800" b="1" dirty="0"/>
              <a:t>					-E3 Review and reflect on the effectiveness of the performance </a:t>
            </a:r>
          </a:p>
          <a:p>
            <a:pPr marL="0" indent="0">
              <a:buNone/>
            </a:pPr>
            <a:r>
              <a:rPr lang="en-GB" sz="4800" b="1" dirty="0"/>
              <a:t>				</a:t>
            </a:r>
          </a:p>
          <a:p>
            <a:endParaRPr lang="fr-FR" sz="4000" b="1" dirty="0"/>
          </a:p>
          <a:p>
            <a:endParaRPr lang="fr-FR" b="1" dirty="0"/>
          </a:p>
          <a:p>
            <a:pPr marL="0" indent="0">
              <a:buNone/>
            </a:pPr>
            <a:endParaRPr lang="fr-FR" b="1" dirty="0"/>
          </a:p>
          <a:p>
            <a:pPr marL="0" indent="0">
              <a:buNone/>
            </a:pPr>
            <a:endParaRPr lang="fr-FR" b="1" dirty="0"/>
          </a:p>
          <a:p>
            <a:pPr marL="0" indent="0">
              <a:buNone/>
            </a:pPr>
            <a:r>
              <a:rPr lang="fr-FR" b="1" dirty="0"/>
              <a:t> </a:t>
            </a:r>
            <a:endParaRPr lang="en-GB" b="1" dirty="0"/>
          </a:p>
          <a:p>
            <a:endParaRPr lang="en-GB" b="1" dirty="0"/>
          </a:p>
        </p:txBody>
      </p:sp>
    </p:spTree>
    <p:extLst>
      <p:ext uri="{BB962C8B-B14F-4D97-AF65-F5344CB8AC3E}">
        <p14:creationId xmlns:p14="http://schemas.microsoft.com/office/powerpoint/2010/main" val="2219632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Unit 6: Solo Performance</a:t>
            </a:r>
          </a:p>
        </p:txBody>
      </p:sp>
      <p:sp>
        <p:nvSpPr>
          <p:cNvPr id="3" name="Content Placeholder 2"/>
          <p:cNvSpPr>
            <a:spLocks noGrp="1"/>
          </p:cNvSpPr>
          <p:nvPr>
            <p:ph idx="1"/>
          </p:nvPr>
        </p:nvSpPr>
        <p:spPr/>
        <p:txBody>
          <a:bodyPr/>
          <a:lstStyle/>
          <a:p>
            <a:r>
              <a:rPr lang="en-GB" dirty="0"/>
              <a:t>You will explore the preparation and performance of music as a soloist before performing in front of an audience.</a:t>
            </a:r>
          </a:p>
          <a:p>
            <a:pPr marL="0" indent="0">
              <a:buNone/>
            </a:pPr>
            <a:r>
              <a:rPr lang="en-GB" dirty="0"/>
              <a:t>Your learning aims are-</a:t>
            </a:r>
          </a:p>
          <a:p>
            <a:r>
              <a:rPr lang="en-GB" dirty="0"/>
              <a:t>A Explore the skills required for a solo performance</a:t>
            </a:r>
          </a:p>
          <a:p>
            <a:r>
              <a:rPr lang="en-GB" dirty="0"/>
              <a:t>B Develop skills for a solo performance</a:t>
            </a:r>
          </a:p>
          <a:p>
            <a:r>
              <a:rPr lang="en-GB" dirty="0"/>
              <a:t>C Carry out a solo performance.</a:t>
            </a:r>
          </a:p>
        </p:txBody>
      </p:sp>
    </p:spTree>
    <p:extLst>
      <p:ext uri="{BB962C8B-B14F-4D97-AF65-F5344CB8AC3E}">
        <p14:creationId xmlns:p14="http://schemas.microsoft.com/office/powerpoint/2010/main" val="3113749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 of the Unit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0658540"/>
              </p:ext>
            </p:extLst>
          </p:nvPr>
        </p:nvGraphicFramePr>
        <p:xfrm>
          <a:off x="1103685" y="1370058"/>
          <a:ext cx="8947149" cy="4754880"/>
        </p:xfrm>
        <a:graphic>
          <a:graphicData uri="http://schemas.openxmlformats.org/drawingml/2006/table">
            <a:tbl>
              <a:tblPr firstRow="1" bandRow="1">
                <a:tableStyleId>{5C22544A-7EE6-4342-B048-85BDC9FD1C3A}</a:tableStyleId>
              </a:tblPr>
              <a:tblGrid>
                <a:gridCol w="2982383">
                  <a:extLst>
                    <a:ext uri="{9D8B030D-6E8A-4147-A177-3AD203B41FA5}">
                      <a16:colId xmlns:a16="http://schemas.microsoft.com/office/drawing/2014/main" val="20000"/>
                    </a:ext>
                  </a:extLst>
                </a:gridCol>
                <a:gridCol w="2982383">
                  <a:extLst>
                    <a:ext uri="{9D8B030D-6E8A-4147-A177-3AD203B41FA5}">
                      <a16:colId xmlns:a16="http://schemas.microsoft.com/office/drawing/2014/main" val="20001"/>
                    </a:ext>
                  </a:extLst>
                </a:gridCol>
                <a:gridCol w="2982383">
                  <a:extLst>
                    <a:ext uri="{9D8B030D-6E8A-4147-A177-3AD203B41FA5}">
                      <a16:colId xmlns:a16="http://schemas.microsoft.com/office/drawing/2014/main" val="20002"/>
                    </a:ext>
                  </a:extLst>
                </a:gridCol>
              </a:tblGrid>
              <a:tr h="370840">
                <a:tc>
                  <a:txBody>
                    <a:bodyPr/>
                    <a:lstStyle/>
                    <a:p>
                      <a:r>
                        <a:rPr lang="en-GB" dirty="0"/>
                        <a:t>Learning aim</a:t>
                      </a:r>
                    </a:p>
                  </a:txBody>
                  <a:tcPr/>
                </a:tc>
                <a:tc>
                  <a:txBody>
                    <a:bodyPr/>
                    <a:lstStyle/>
                    <a:p>
                      <a:r>
                        <a:rPr lang="en-GB" dirty="0"/>
                        <a:t>Key content areas </a:t>
                      </a:r>
                    </a:p>
                  </a:txBody>
                  <a:tcPr/>
                </a:tc>
                <a:tc>
                  <a:txBody>
                    <a:bodyPr/>
                    <a:lstStyle/>
                    <a:p>
                      <a:r>
                        <a:rPr lang="en-GB" dirty="0"/>
                        <a:t>Recommended assessment approach</a:t>
                      </a:r>
                    </a:p>
                  </a:txBody>
                  <a:tcPr/>
                </a:tc>
                <a:extLst>
                  <a:ext uri="{0D108BD9-81ED-4DB2-BD59-A6C34878D82A}">
                    <a16:rowId xmlns:a16="http://schemas.microsoft.com/office/drawing/2014/main" val="10000"/>
                  </a:ext>
                </a:extLst>
              </a:tr>
              <a:tr h="370840">
                <a:tc>
                  <a:txBody>
                    <a:bodyPr/>
                    <a:lstStyle/>
                    <a:p>
                      <a:r>
                        <a:rPr lang="en-GB" sz="1400" dirty="0"/>
                        <a:t>A Explore the skills required</a:t>
                      </a:r>
                    </a:p>
                    <a:p>
                      <a:r>
                        <a:rPr lang="en-GB" sz="1400" dirty="0"/>
                        <a:t>for a solo performance</a:t>
                      </a:r>
                    </a:p>
                  </a:txBody>
                  <a:tcPr/>
                </a:tc>
                <a:tc>
                  <a:txBody>
                    <a:bodyPr/>
                    <a:lstStyle/>
                    <a:p>
                      <a:r>
                        <a:rPr lang="en-GB" sz="1400" dirty="0"/>
                        <a:t>A1 Solo performance skills</a:t>
                      </a:r>
                    </a:p>
                    <a:p>
                      <a:r>
                        <a:rPr lang="en-GB" sz="1400" dirty="0"/>
                        <a:t>A2 Technical instrumental</a:t>
                      </a:r>
                    </a:p>
                    <a:p>
                      <a:r>
                        <a:rPr lang="en-GB" sz="1400" dirty="0"/>
                        <a:t>or vocal skills</a:t>
                      </a:r>
                    </a:p>
                    <a:p>
                      <a:endParaRPr lang="en-GB" sz="1400" dirty="0"/>
                    </a:p>
                  </a:txBody>
                  <a:tcPr/>
                </a:tc>
                <a:tc>
                  <a:txBody>
                    <a:bodyPr/>
                    <a:lstStyle/>
                    <a:p>
                      <a:r>
                        <a:rPr lang="en-GB" sz="1400" dirty="0"/>
                        <a:t>An instructional article,</a:t>
                      </a:r>
                    </a:p>
                    <a:p>
                      <a:r>
                        <a:rPr lang="en-GB" sz="1400" dirty="0"/>
                        <a:t>describing the skills needed</a:t>
                      </a:r>
                      <a:r>
                        <a:rPr lang="en-GB" sz="1400" baseline="0" dirty="0"/>
                        <a:t> </a:t>
                      </a:r>
                      <a:r>
                        <a:rPr lang="en-GB" sz="1400" dirty="0"/>
                        <a:t>to perform as a soloist on chosen instrument and how</a:t>
                      </a:r>
                      <a:r>
                        <a:rPr lang="en-GB" sz="1400" baseline="0" dirty="0"/>
                        <a:t> </a:t>
                      </a:r>
                      <a:r>
                        <a:rPr lang="en-GB" sz="1400" dirty="0"/>
                        <a:t>to acquire and improve them.</a:t>
                      </a:r>
                    </a:p>
                    <a:p>
                      <a:endParaRPr lang="en-GB" sz="1400" dirty="0"/>
                    </a:p>
                  </a:txBody>
                  <a:tcPr/>
                </a:tc>
                <a:extLst>
                  <a:ext uri="{0D108BD9-81ED-4DB2-BD59-A6C34878D82A}">
                    <a16:rowId xmlns:a16="http://schemas.microsoft.com/office/drawing/2014/main" val="10001"/>
                  </a:ext>
                </a:extLst>
              </a:tr>
              <a:tr h="370840">
                <a:tc>
                  <a:txBody>
                    <a:bodyPr/>
                    <a:lstStyle/>
                    <a:p>
                      <a:r>
                        <a:rPr lang="en-GB" sz="1400" dirty="0"/>
                        <a:t>B Develop skills for a</a:t>
                      </a:r>
                    </a:p>
                    <a:p>
                      <a:r>
                        <a:rPr lang="en-GB" sz="1400" dirty="0"/>
                        <a:t>solo performance</a:t>
                      </a:r>
                    </a:p>
                  </a:txBody>
                  <a:tcPr/>
                </a:tc>
                <a:tc>
                  <a:txBody>
                    <a:bodyPr/>
                    <a:lstStyle/>
                    <a:p>
                      <a:r>
                        <a:rPr lang="en-GB" sz="1400" dirty="0"/>
                        <a:t>B1 Design an effective</a:t>
                      </a:r>
                    </a:p>
                    <a:p>
                      <a:r>
                        <a:rPr lang="en-GB" sz="1400" dirty="0"/>
                        <a:t>practice routine</a:t>
                      </a:r>
                    </a:p>
                    <a:p>
                      <a:r>
                        <a:rPr lang="en-GB" sz="1400" dirty="0"/>
                        <a:t>B2 Following a practice routine</a:t>
                      </a:r>
                      <a:r>
                        <a:rPr lang="en-GB" sz="1400" baseline="0" dirty="0"/>
                        <a:t> </a:t>
                      </a:r>
                      <a:r>
                        <a:rPr lang="en-GB" sz="1400" dirty="0"/>
                        <a:t>to improve as a musician</a:t>
                      </a:r>
                    </a:p>
                    <a:p>
                      <a:r>
                        <a:rPr lang="en-GB" sz="1400" dirty="0"/>
                        <a:t>and performer</a:t>
                      </a:r>
                    </a:p>
                    <a:p>
                      <a:endParaRPr lang="en-GB" sz="1400" dirty="0"/>
                    </a:p>
                  </a:txBody>
                  <a:tcPr/>
                </a:tc>
                <a:tc>
                  <a:txBody>
                    <a:bodyPr/>
                    <a:lstStyle/>
                    <a:p>
                      <a:r>
                        <a:rPr lang="en-GB" sz="1400" dirty="0"/>
                        <a:t>A practice plan, regular</a:t>
                      </a:r>
                    </a:p>
                    <a:p>
                      <a:r>
                        <a:rPr lang="en-GB" sz="1400" dirty="0"/>
                        <a:t>recordings of practice sessions,</a:t>
                      </a:r>
                      <a:r>
                        <a:rPr lang="en-GB" sz="1400" baseline="0" dirty="0"/>
                        <a:t> </a:t>
                      </a:r>
                      <a:r>
                        <a:rPr lang="en-GB" sz="1400" dirty="0"/>
                        <a:t>exercises, a diary/blog,</a:t>
                      </a:r>
                      <a:r>
                        <a:rPr lang="en-GB" sz="1400" baseline="0" dirty="0"/>
                        <a:t> </a:t>
                      </a:r>
                      <a:r>
                        <a:rPr lang="en-GB" sz="1400" dirty="0"/>
                        <a:t>observation records and</a:t>
                      </a:r>
                    </a:p>
                    <a:p>
                      <a:r>
                        <a:rPr lang="en-GB" sz="1400" dirty="0"/>
                        <a:t>witness statements.</a:t>
                      </a:r>
                    </a:p>
                    <a:p>
                      <a:endParaRPr lang="en-GB" sz="1400" dirty="0"/>
                    </a:p>
                  </a:txBody>
                  <a:tcPr/>
                </a:tc>
                <a:extLst>
                  <a:ext uri="{0D108BD9-81ED-4DB2-BD59-A6C34878D82A}">
                    <a16:rowId xmlns:a16="http://schemas.microsoft.com/office/drawing/2014/main" val="10002"/>
                  </a:ext>
                </a:extLst>
              </a:tr>
              <a:tr h="370840">
                <a:tc>
                  <a:txBody>
                    <a:bodyPr/>
                    <a:lstStyle/>
                    <a:p>
                      <a:r>
                        <a:rPr lang="en-GB" sz="1400" dirty="0"/>
                        <a:t>C Carry out a solo</a:t>
                      </a:r>
                    </a:p>
                    <a:p>
                      <a:r>
                        <a:rPr lang="en-GB" sz="1400" dirty="0"/>
                        <a:t>performance</a:t>
                      </a:r>
                    </a:p>
                  </a:txBody>
                  <a:tcPr/>
                </a:tc>
                <a:tc>
                  <a:txBody>
                    <a:bodyPr/>
                    <a:lstStyle/>
                    <a:p>
                      <a:r>
                        <a:rPr lang="en-GB" sz="1400" dirty="0"/>
                        <a:t>C1 Preparation for</a:t>
                      </a:r>
                    </a:p>
                    <a:p>
                      <a:r>
                        <a:rPr lang="en-GB" sz="1400" dirty="0"/>
                        <a:t>performance</a:t>
                      </a:r>
                    </a:p>
                    <a:p>
                      <a:r>
                        <a:rPr lang="en-GB" sz="1400" dirty="0"/>
                        <a:t>C2 Choice of material</a:t>
                      </a:r>
                    </a:p>
                    <a:p>
                      <a:r>
                        <a:rPr lang="en-GB" sz="1400" dirty="0"/>
                        <a:t>C3 Performance</a:t>
                      </a:r>
                    </a:p>
                    <a:p>
                      <a:endParaRPr lang="en-GB" sz="1400" dirty="0"/>
                    </a:p>
                  </a:txBody>
                  <a:tcPr/>
                </a:tc>
                <a:tc>
                  <a:txBody>
                    <a:bodyPr/>
                    <a:lstStyle/>
                    <a:p>
                      <a:r>
                        <a:rPr lang="en-GB" sz="1400" dirty="0"/>
                        <a:t>Recordings of final</a:t>
                      </a:r>
                    </a:p>
                    <a:p>
                      <a:r>
                        <a:rPr lang="en-GB" sz="1400" dirty="0"/>
                        <a:t>performances, a log of diary</a:t>
                      </a:r>
                    </a:p>
                    <a:p>
                      <a:r>
                        <a:rPr lang="en-GB" sz="1400" dirty="0"/>
                        <a:t>entries and preparation</a:t>
                      </a:r>
                    </a:p>
                    <a:p>
                      <a:r>
                        <a:rPr lang="en-GB" sz="1400" dirty="0"/>
                        <a:t>material, observation records</a:t>
                      </a:r>
                    </a:p>
                    <a:p>
                      <a:r>
                        <a:rPr lang="en-GB" sz="1400" dirty="0"/>
                        <a:t>and witness statements.</a:t>
                      </a:r>
                    </a:p>
                    <a:p>
                      <a:endParaRPr lang="en-GB" sz="14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9291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 Mandatory Units and 1 Optional Unit</a:t>
            </a:r>
          </a:p>
        </p:txBody>
      </p:sp>
      <p:sp>
        <p:nvSpPr>
          <p:cNvPr id="3" name="Content Placeholder 2"/>
          <p:cNvSpPr>
            <a:spLocks noGrp="1"/>
          </p:cNvSpPr>
          <p:nvPr>
            <p:ph idx="1"/>
          </p:nvPr>
        </p:nvSpPr>
        <p:spPr/>
        <p:txBody>
          <a:bodyPr>
            <a:normAutofit lnSpcReduction="10000"/>
          </a:bodyPr>
          <a:lstStyle/>
          <a:p>
            <a:r>
              <a:rPr lang="en-GB" b="1" dirty="0"/>
              <a:t>Mandatory (Compulsory)</a:t>
            </a:r>
          </a:p>
          <a:p>
            <a:endParaRPr lang="en-GB" dirty="0"/>
          </a:p>
          <a:p>
            <a:r>
              <a:rPr lang="en-GB" dirty="0"/>
              <a:t>• Unit 1: Practical Music Theory and Harmony</a:t>
            </a:r>
          </a:p>
          <a:p>
            <a:r>
              <a:rPr lang="en-GB" dirty="0"/>
              <a:t>• Unit 2: Professional Practice in the Music Industry</a:t>
            </a:r>
          </a:p>
          <a:p>
            <a:r>
              <a:rPr lang="en-GB" dirty="0"/>
              <a:t>• Unit 3: Ensemble Music Performance.</a:t>
            </a:r>
          </a:p>
          <a:p>
            <a:pPr marL="0" indent="0">
              <a:buNone/>
            </a:pPr>
            <a:endParaRPr lang="en-GB" dirty="0"/>
          </a:p>
          <a:p>
            <a:pPr marL="0" indent="0">
              <a:buNone/>
            </a:pPr>
            <a:r>
              <a:rPr lang="en-GB" b="1" dirty="0"/>
              <a:t>Optional (You choose</a:t>
            </a:r>
            <a:r>
              <a:rPr lang="en-GB" dirty="0"/>
              <a:t>)</a:t>
            </a:r>
          </a:p>
          <a:p>
            <a:pPr marL="0" indent="0">
              <a:buNone/>
            </a:pPr>
            <a:r>
              <a:rPr lang="en-GB" dirty="0"/>
              <a:t>• composing music</a:t>
            </a:r>
          </a:p>
          <a:p>
            <a:pPr marL="0" indent="0">
              <a:buNone/>
            </a:pPr>
            <a:r>
              <a:rPr lang="en-GB" dirty="0"/>
              <a:t>• improvising music</a:t>
            </a:r>
          </a:p>
          <a:p>
            <a:pPr marL="0" indent="0">
              <a:buNone/>
            </a:pPr>
            <a:r>
              <a:rPr lang="en-GB" dirty="0"/>
              <a:t>• solo performance.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779519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Unit 1: Practical Music Theory and Harmony</a:t>
            </a:r>
            <a:br>
              <a:rPr lang="en-GB" dirty="0"/>
            </a:br>
            <a:endParaRPr lang="en-GB" dirty="0"/>
          </a:p>
        </p:txBody>
      </p:sp>
      <p:sp>
        <p:nvSpPr>
          <p:cNvPr id="3" name="Content Placeholder 2"/>
          <p:cNvSpPr>
            <a:spLocks noGrp="1"/>
          </p:cNvSpPr>
          <p:nvPr>
            <p:ph idx="1"/>
          </p:nvPr>
        </p:nvSpPr>
        <p:spPr/>
        <p:txBody>
          <a:bodyPr/>
          <a:lstStyle/>
          <a:p>
            <a:endParaRPr lang="en-GB" dirty="0"/>
          </a:p>
          <a:p>
            <a:r>
              <a:rPr lang="en-GB" dirty="0"/>
              <a:t>Learners will show their understanding of different forms of notation using practical examples, which can be recordings or demonstrated using instruments. This can be in the form of their choice, for example a presentation, a report, a video blog. </a:t>
            </a:r>
          </a:p>
          <a:p>
            <a:r>
              <a:rPr lang="en-GB" dirty="0"/>
              <a:t>You have to show evidence that you understand the </a:t>
            </a:r>
            <a:r>
              <a:rPr lang="en-GB" b="1" dirty="0"/>
              <a:t>4 learning aims</a:t>
            </a:r>
            <a:r>
              <a:rPr lang="en-GB" b="1"/>
              <a:t>. </a:t>
            </a:r>
            <a:endParaRPr lang="en-GB" b="1" dirty="0"/>
          </a:p>
        </p:txBody>
      </p:sp>
    </p:spTree>
    <p:extLst>
      <p:ext uri="{BB962C8B-B14F-4D97-AF65-F5344CB8AC3E}">
        <p14:creationId xmlns:p14="http://schemas.microsoft.com/office/powerpoint/2010/main" val="363304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aim 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7505072"/>
              </p:ext>
            </p:extLst>
          </p:nvPr>
        </p:nvGraphicFramePr>
        <p:xfrm>
          <a:off x="985747" y="1530124"/>
          <a:ext cx="8947149" cy="3200400"/>
        </p:xfrm>
        <a:graphic>
          <a:graphicData uri="http://schemas.openxmlformats.org/drawingml/2006/table">
            <a:tbl>
              <a:tblPr firstRow="1" bandRow="1">
                <a:tableStyleId>{5C22544A-7EE6-4342-B048-85BDC9FD1C3A}</a:tableStyleId>
              </a:tblPr>
              <a:tblGrid>
                <a:gridCol w="2982383">
                  <a:extLst>
                    <a:ext uri="{9D8B030D-6E8A-4147-A177-3AD203B41FA5}">
                      <a16:colId xmlns:a16="http://schemas.microsoft.com/office/drawing/2014/main" val="1782020993"/>
                    </a:ext>
                  </a:extLst>
                </a:gridCol>
                <a:gridCol w="2982383">
                  <a:extLst>
                    <a:ext uri="{9D8B030D-6E8A-4147-A177-3AD203B41FA5}">
                      <a16:colId xmlns:a16="http://schemas.microsoft.com/office/drawing/2014/main" val="955126037"/>
                    </a:ext>
                  </a:extLst>
                </a:gridCol>
                <a:gridCol w="2982383">
                  <a:extLst>
                    <a:ext uri="{9D8B030D-6E8A-4147-A177-3AD203B41FA5}">
                      <a16:colId xmlns:a16="http://schemas.microsoft.com/office/drawing/2014/main" val="887000090"/>
                    </a:ext>
                  </a:extLst>
                </a:gridCol>
              </a:tblGrid>
              <a:tr h="370840">
                <a:tc>
                  <a:txBody>
                    <a:bodyPr/>
                    <a:lstStyle/>
                    <a:p>
                      <a:r>
                        <a:rPr lang="en-GB" dirty="0"/>
                        <a:t>Learning aim</a:t>
                      </a:r>
                    </a:p>
                    <a:p>
                      <a:endParaRPr lang="en-GB" dirty="0"/>
                    </a:p>
                  </a:txBody>
                  <a:tcPr/>
                </a:tc>
                <a:tc>
                  <a:txBody>
                    <a:bodyPr/>
                    <a:lstStyle/>
                    <a:p>
                      <a:r>
                        <a:rPr lang="en-GB" dirty="0"/>
                        <a:t>Key content areas</a:t>
                      </a:r>
                    </a:p>
                    <a:p>
                      <a:endParaRPr lang="en-GB" dirty="0"/>
                    </a:p>
                  </a:txBody>
                  <a:tcPr/>
                </a:tc>
                <a:tc>
                  <a:txBody>
                    <a:bodyPr/>
                    <a:lstStyle/>
                    <a:p>
                      <a:r>
                        <a:rPr lang="en-GB" dirty="0"/>
                        <a:t>Assessment approach</a:t>
                      </a:r>
                    </a:p>
                    <a:p>
                      <a:endParaRPr lang="en-GB" dirty="0"/>
                    </a:p>
                  </a:txBody>
                  <a:tcPr/>
                </a:tc>
                <a:extLst>
                  <a:ext uri="{0D108BD9-81ED-4DB2-BD59-A6C34878D82A}">
                    <a16:rowId xmlns:a16="http://schemas.microsoft.com/office/drawing/2014/main" val="810864444"/>
                  </a:ext>
                </a:extLst>
              </a:tr>
              <a:tr h="370840">
                <a:tc>
                  <a:txBody>
                    <a:bodyPr/>
                    <a:lstStyle/>
                    <a:p>
                      <a:r>
                        <a:rPr lang="en-GB" b="1" dirty="0"/>
                        <a:t>A</a:t>
                      </a:r>
                      <a:r>
                        <a:rPr lang="en-GB" dirty="0"/>
                        <a:t> Examine the signs and</a:t>
                      </a:r>
                    </a:p>
                    <a:p>
                      <a:r>
                        <a:rPr lang="en-GB" dirty="0"/>
                        <a:t>symbols used in musical</a:t>
                      </a:r>
                    </a:p>
                    <a:p>
                      <a:r>
                        <a:rPr lang="en-GB" dirty="0"/>
                        <a:t>notation</a:t>
                      </a:r>
                    </a:p>
                    <a:p>
                      <a:endParaRPr lang="en-GB" dirty="0"/>
                    </a:p>
                  </a:txBody>
                  <a:tcPr/>
                </a:tc>
                <a:tc>
                  <a:txBody>
                    <a:bodyPr/>
                    <a:lstStyle/>
                    <a:p>
                      <a:r>
                        <a:rPr lang="en-GB" b="1" dirty="0"/>
                        <a:t>A1</a:t>
                      </a:r>
                      <a:r>
                        <a:rPr lang="en-GB" dirty="0"/>
                        <a:t> Rhythm and pitch in</a:t>
                      </a:r>
                    </a:p>
                    <a:p>
                      <a:r>
                        <a:rPr lang="en-GB" dirty="0"/>
                        <a:t>staff notation</a:t>
                      </a:r>
                    </a:p>
                    <a:p>
                      <a:r>
                        <a:rPr lang="en-GB" b="1" dirty="0"/>
                        <a:t>A2</a:t>
                      </a:r>
                      <a:r>
                        <a:rPr lang="en-GB" dirty="0"/>
                        <a:t> Rhythm and pitch in</a:t>
                      </a:r>
                    </a:p>
                    <a:p>
                      <a:r>
                        <a:rPr lang="en-GB" dirty="0"/>
                        <a:t>alternative forms of</a:t>
                      </a:r>
                    </a:p>
                    <a:p>
                      <a:r>
                        <a:rPr lang="en-GB" dirty="0"/>
                        <a:t>notation</a:t>
                      </a:r>
                    </a:p>
                    <a:p>
                      <a:r>
                        <a:rPr lang="en-GB" b="1" dirty="0"/>
                        <a:t>A3</a:t>
                      </a:r>
                      <a:r>
                        <a:rPr lang="en-GB" dirty="0"/>
                        <a:t> How tempo, dynamics and expression can be notated</a:t>
                      </a:r>
                    </a:p>
                    <a:p>
                      <a:endParaRPr lang="en-GB" dirty="0"/>
                    </a:p>
                  </a:txBody>
                  <a:tcPr/>
                </a:tc>
                <a:tc>
                  <a:txBody>
                    <a:bodyPr/>
                    <a:lstStyle/>
                    <a:p>
                      <a:r>
                        <a:rPr lang="en-GB" dirty="0"/>
                        <a:t>A report, video tutorial or</a:t>
                      </a:r>
                    </a:p>
                    <a:p>
                      <a:r>
                        <a:rPr lang="en-GB" dirty="0"/>
                        <a:t>presentation to demonstrate</a:t>
                      </a:r>
                    </a:p>
                    <a:p>
                      <a:r>
                        <a:rPr lang="en-GB" dirty="0"/>
                        <a:t>and explain the signs and</a:t>
                      </a:r>
                    </a:p>
                    <a:p>
                      <a:r>
                        <a:rPr lang="en-GB" dirty="0"/>
                        <a:t>symbols used in various</a:t>
                      </a:r>
                    </a:p>
                    <a:p>
                      <a:r>
                        <a:rPr lang="en-GB" dirty="0"/>
                        <a:t>examples of notated music.</a:t>
                      </a:r>
                    </a:p>
                    <a:p>
                      <a:endParaRPr lang="en-GB" dirty="0"/>
                    </a:p>
                  </a:txBody>
                  <a:tcPr/>
                </a:tc>
                <a:extLst>
                  <a:ext uri="{0D108BD9-81ED-4DB2-BD59-A6C34878D82A}">
                    <a16:rowId xmlns:a16="http://schemas.microsoft.com/office/drawing/2014/main" val="4161257319"/>
                  </a:ext>
                </a:extLst>
              </a:tr>
            </a:tbl>
          </a:graphicData>
        </a:graphic>
      </p:graphicFrame>
      <p:sp>
        <p:nvSpPr>
          <p:cNvPr id="5" name="TextBox 4"/>
          <p:cNvSpPr txBox="1"/>
          <p:nvPr/>
        </p:nvSpPr>
        <p:spPr>
          <a:xfrm>
            <a:off x="1097280" y="5368834"/>
            <a:ext cx="7132320" cy="369332"/>
          </a:xfrm>
          <a:prstGeom prst="rect">
            <a:avLst/>
          </a:prstGeom>
          <a:noFill/>
        </p:spPr>
        <p:txBody>
          <a:bodyPr wrap="square" rtlCol="0">
            <a:spAutoFit/>
          </a:bodyPr>
          <a:lstStyle/>
          <a:p>
            <a:r>
              <a:rPr lang="en-GB" b="1" dirty="0"/>
              <a:t>Assessment completed  Year 12   November term 1</a:t>
            </a:r>
          </a:p>
        </p:txBody>
      </p:sp>
    </p:spTree>
    <p:extLst>
      <p:ext uri="{BB962C8B-B14F-4D97-AF65-F5344CB8AC3E}">
        <p14:creationId xmlns:p14="http://schemas.microsoft.com/office/powerpoint/2010/main" val="2658455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aim B</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77925112"/>
              </p:ext>
            </p:extLst>
          </p:nvPr>
        </p:nvGraphicFramePr>
        <p:xfrm>
          <a:off x="1103313" y="2052638"/>
          <a:ext cx="8947149" cy="2382520"/>
        </p:xfrm>
        <a:graphic>
          <a:graphicData uri="http://schemas.openxmlformats.org/drawingml/2006/table">
            <a:tbl>
              <a:tblPr firstRow="1" bandRow="1">
                <a:tableStyleId>{5C22544A-7EE6-4342-B048-85BDC9FD1C3A}</a:tableStyleId>
              </a:tblPr>
              <a:tblGrid>
                <a:gridCol w="2982383">
                  <a:extLst>
                    <a:ext uri="{9D8B030D-6E8A-4147-A177-3AD203B41FA5}">
                      <a16:colId xmlns:a16="http://schemas.microsoft.com/office/drawing/2014/main" val="4030055220"/>
                    </a:ext>
                  </a:extLst>
                </a:gridCol>
                <a:gridCol w="2982383">
                  <a:extLst>
                    <a:ext uri="{9D8B030D-6E8A-4147-A177-3AD203B41FA5}">
                      <a16:colId xmlns:a16="http://schemas.microsoft.com/office/drawing/2014/main" val="899283416"/>
                    </a:ext>
                  </a:extLst>
                </a:gridCol>
                <a:gridCol w="2982383">
                  <a:extLst>
                    <a:ext uri="{9D8B030D-6E8A-4147-A177-3AD203B41FA5}">
                      <a16:colId xmlns:a16="http://schemas.microsoft.com/office/drawing/2014/main" val="1033551564"/>
                    </a:ext>
                  </a:extLst>
                </a:gridCol>
              </a:tblGrid>
              <a:tr h="370840">
                <a:tc>
                  <a:txBody>
                    <a:bodyPr/>
                    <a:lstStyle/>
                    <a:p>
                      <a:r>
                        <a:rPr lang="en-GB" dirty="0"/>
                        <a:t>Learning aim</a:t>
                      </a:r>
                    </a:p>
                  </a:txBody>
                  <a:tcPr/>
                </a:tc>
                <a:tc>
                  <a:txBody>
                    <a:bodyPr/>
                    <a:lstStyle/>
                    <a:p>
                      <a:r>
                        <a:rPr lang="en-GB" dirty="0"/>
                        <a:t>Key content areas</a:t>
                      </a:r>
                    </a:p>
                  </a:txBody>
                  <a:tcPr/>
                </a:tc>
                <a:tc>
                  <a:txBody>
                    <a:bodyPr/>
                    <a:lstStyle/>
                    <a:p>
                      <a:r>
                        <a:rPr lang="en-GB" dirty="0"/>
                        <a:t>Assessment approach</a:t>
                      </a:r>
                    </a:p>
                  </a:txBody>
                  <a:tcPr/>
                </a:tc>
                <a:extLst>
                  <a:ext uri="{0D108BD9-81ED-4DB2-BD59-A6C34878D82A}">
                    <a16:rowId xmlns:a16="http://schemas.microsoft.com/office/drawing/2014/main" val="161994359"/>
                  </a:ext>
                </a:extLst>
              </a:tr>
              <a:tr h="370840">
                <a:tc>
                  <a:txBody>
                    <a:bodyPr/>
                    <a:lstStyle/>
                    <a:p>
                      <a:r>
                        <a:rPr lang="en-GB" sz="1800" b="1" dirty="0"/>
                        <a:t>B</a:t>
                      </a:r>
                      <a:r>
                        <a:rPr lang="en-GB" sz="1800" dirty="0"/>
                        <a:t> Explore the application of</a:t>
                      </a:r>
                      <a:r>
                        <a:rPr lang="en-GB" sz="1800" baseline="0" dirty="0"/>
                        <a:t> </a:t>
                      </a:r>
                      <a:r>
                        <a:rPr lang="en-GB" sz="1800" dirty="0"/>
                        <a:t>melodic composition based</a:t>
                      </a:r>
                      <a:r>
                        <a:rPr lang="en-GB" sz="1800" baseline="0" dirty="0"/>
                        <a:t> </a:t>
                      </a:r>
                      <a:r>
                        <a:rPr lang="en-GB" sz="1800" dirty="0"/>
                        <a:t>on musical elements</a:t>
                      </a:r>
                    </a:p>
                  </a:txBody>
                  <a:tcPr/>
                </a:tc>
                <a:tc>
                  <a:txBody>
                    <a:bodyPr/>
                    <a:lstStyle/>
                    <a:p>
                      <a:r>
                        <a:rPr lang="en-GB" sz="1800" b="1" dirty="0"/>
                        <a:t>B1</a:t>
                      </a:r>
                      <a:r>
                        <a:rPr lang="en-GB" sz="1800" dirty="0"/>
                        <a:t> Constructing scales</a:t>
                      </a:r>
                    </a:p>
                    <a:p>
                      <a:r>
                        <a:rPr lang="en-GB" sz="1800" b="1" dirty="0"/>
                        <a:t>B2</a:t>
                      </a:r>
                      <a:r>
                        <a:rPr lang="en-GB" sz="1800" dirty="0"/>
                        <a:t> Melodic construction and</a:t>
                      </a:r>
                      <a:r>
                        <a:rPr lang="en-GB" sz="1800" baseline="0" dirty="0"/>
                        <a:t> </a:t>
                      </a:r>
                      <a:r>
                        <a:rPr lang="en-GB" sz="1800" dirty="0"/>
                        <a:t>development</a:t>
                      </a:r>
                    </a:p>
                    <a:p>
                      <a:r>
                        <a:rPr lang="en-GB" sz="1800" b="1" dirty="0"/>
                        <a:t>B3</a:t>
                      </a:r>
                      <a:r>
                        <a:rPr lang="en-GB" sz="1800" dirty="0"/>
                        <a:t> Rhythmic devices</a:t>
                      </a:r>
                    </a:p>
                    <a:p>
                      <a:r>
                        <a:rPr lang="en-GB" sz="1800" b="1" dirty="0"/>
                        <a:t>B4</a:t>
                      </a:r>
                      <a:r>
                        <a:rPr lang="en-GB" sz="1800" dirty="0"/>
                        <a:t> Application of melodic</a:t>
                      </a:r>
                      <a:r>
                        <a:rPr lang="en-GB" sz="1800" baseline="0" dirty="0"/>
                        <a:t> </a:t>
                      </a:r>
                      <a:r>
                        <a:rPr lang="en-GB" sz="1800" dirty="0"/>
                        <a:t>compositional skills</a:t>
                      </a:r>
                    </a:p>
                  </a:txBody>
                  <a:tcPr/>
                </a:tc>
                <a:tc>
                  <a:txBody>
                    <a:bodyPr/>
                    <a:lstStyle/>
                    <a:p>
                      <a:r>
                        <a:rPr lang="en-GB" sz="1800" dirty="0"/>
                        <a:t>A practical or recorded</a:t>
                      </a:r>
                    </a:p>
                    <a:p>
                      <a:r>
                        <a:rPr lang="en-GB" sz="1800" dirty="0"/>
                        <a:t>demonstration of the creation</a:t>
                      </a:r>
                      <a:r>
                        <a:rPr lang="en-GB" sz="1800" baseline="0" dirty="0"/>
                        <a:t> </a:t>
                      </a:r>
                      <a:r>
                        <a:rPr lang="en-GB" sz="1800" dirty="0"/>
                        <a:t>of melodies, in response to</a:t>
                      </a:r>
                      <a:r>
                        <a:rPr lang="en-GB" sz="1800" baseline="0" dirty="0"/>
                        <a:t> </a:t>
                      </a:r>
                      <a:r>
                        <a:rPr lang="en-GB" sz="1800" dirty="0"/>
                        <a:t>chosen or given harmonic</a:t>
                      </a:r>
                      <a:r>
                        <a:rPr lang="en-GB" sz="1800" baseline="0" dirty="0"/>
                        <a:t> </a:t>
                      </a:r>
                      <a:r>
                        <a:rPr lang="en-GB" sz="1800" dirty="0"/>
                        <a:t>starting points.</a:t>
                      </a:r>
                    </a:p>
                  </a:txBody>
                  <a:tcPr/>
                </a:tc>
                <a:extLst>
                  <a:ext uri="{0D108BD9-81ED-4DB2-BD59-A6C34878D82A}">
                    <a16:rowId xmlns:a16="http://schemas.microsoft.com/office/drawing/2014/main" val="3099878045"/>
                  </a:ext>
                </a:extLst>
              </a:tr>
            </a:tbl>
          </a:graphicData>
        </a:graphic>
      </p:graphicFrame>
    </p:spTree>
    <p:extLst>
      <p:ext uri="{BB962C8B-B14F-4D97-AF65-F5344CB8AC3E}">
        <p14:creationId xmlns:p14="http://schemas.microsoft.com/office/powerpoint/2010/main" val="4234675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aim C</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1113062"/>
              </p:ext>
            </p:extLst>
          </p:nvPr>
        </p:nvGraphicFramePr>
        <p:xfrm>
          <a:off x="1103313" y="2052638"/>
          <a:ext cx="8947149" cy="2108200"/>
        </p:xfrm>
        <a:graphic>
          <a:graphicData uri="http://schemas.openxmlformats.org/drawingml/2006/table">
            <a:tbl>
              <a:tblPr firstRow="1" bandRow="1">
                <a:tableStyleId>{5C22544A-7EE6-4342-B048-85BDC9FD1C3A}</a:tableStyleId>
              </a:tblPr>
              <a:tblGrid>
                <a:gridCol w="2982383">
                  <a:extLst>
                    <a:ext uri="{9D8B030D-6E8A-4147-A177-3AD203B41FA5}">
                      <a16:colId xmlns:a16="http://schemas.microsoft.com/office/drawing/2014/main" val="3316855961"/>
                    </a:ext>
                  </a:extLst>
                </a:gridCol>
                <a:gridCol w="2982383">
                  <a:extLst>
                    <a:ext uri="{9D8B030D-6E8A-4147-A177-3AD203B41FA5}">
                      <a16:colId xmlns:a16="http://schemas.microsoft.com/office/drawing/2014/main" val="72407906"/>
                    </a:ext>
                  </a:extLst>
                </a:gridCol>
                <a:gridCol w="2982383">
                  <a:extLst>
                    <a:ext uri="{9D8B030D-6E8A-4147-A177-3AD203B41FA5}">
                      <a16:colId xmlns:a16="http://schemas.microsoft.com/office/drawing/2014/main" val="783067212"/>
                    </a:ext>
                  </a:extLst>
                </a:gridCol>
              </a:tblGrid>
              <a:tr h="370840">
                <a:tc>
                  <a:txBody>
                    <a:bodyPr/>
                    <a:lstStyle/>
                    <a:p>
                      <a:r>
                        <a:rPr lang="en-GB" dirty="0"/>
                        <a:t>Learning aim</a:t>
                      </a:r>
                    </a:p>
                  </a:txBody>
                  <a:tcPr/>
                </a:tc>
                <a:tc>
                  <a:txBody>
                    <a:bodyPr/>
                    <a:lstStyle/>
                    <a:p>
                      <a:r>
                        <a:rPr lang="en-GB" dirty="0"/>
                        <a:t>Key content areas</a:t>
                      </a:r>
                    </a:p>
                  </a:txBody>
                  <a:tcPr/>
                </a:tc>
                <a:tc>
                  <a:txBody>
                    <a:bodyPr/>
                    <a:lstStyle/>
                    <a:p>
                      <a:r>
                        <a:rPr lang="en-GB" dirty="0"/>
                        <a:t>Assessment approach</a:t>
                      </a:r>
                    </a:p>
                  </a:txBody>
                  <a:tcPr/>
                </a:tc>
                <a:extLst>
                  <a:ext uri="{0D108BD9-81ED-4DB2-BD59-A6C34878D82A}">
                    <a16:rowId xmlns:a16="http://schemas.microsoft.com/office/drawing/2014/main" val="2609959942"/>
                  </a:ext>
                </a:extLst>
              </a:tr>
              <a:tr h="370840">
                <a:tc>
                  <a:txBody>
                    <a:bodyPr/>
                    <a:lstStyle/>
                    <a:p>
                      <a:r>
                        <a:rPr lang="en-GB" sz="1800" b="1" dirty="0"/>
                        <a:t>C</a:t>
                      </a:r>
                      <a:r>
                        <a:rPr lang="en-GB" sz="1800" dirty="0"/>
                        <a:t> Explore the application of</a:t>
                      </a:r>
                    </a:p>
                    <a:p>
                      <a:r>
                        <a:rPr lang="en-GB" sz="1800" dirty="0"/>
                        <a:t>chords and cadences for</a:t>
                      </a:r>
                    </a:p>
                    <a:p>
                      <a:r>
                        <a:rPr lang="en-GB" sz="1800" dirty="0"/>
                        <a:t>composition or arrangement</a:t>
                      </a:r>
                    </a:p>
                  </a:txBody>
                  <a:tcPr/>
                </a:tc>
                <a:tc>
                  <a:txBody>
                    <a:bodyPr/>
                    <a:lstStyle/>
                    <a:p>
                      <a:r>
                        <a:rPr lang="en-GB" sz="1800" b="1" dirty="0"/>
                        <a:t>C1</a:t>
                      </a:r>
                      <a:r>
                        <a:rPr lang="en-GB" sz="1800" dirty="0"/>
                        <a:t> Application of chordal</a:t>
                      </a:r>
                    </a:p>
                    <a:p>
                      <a:r>
                        <a:rPr lang="en-GB" sz="1800" dirty="0"/>
                        <a:t>harmony</a:t>
                      </a:r>
                    </a:p>
                    <a:p>
                      <a:r>
                        <a:rPr lang="en-GB" sz="1800" b="1" dirty="0"/>
                        <a:t>C2</a:t>
                      </a:r>
                      <a:r>
                        <a:rPr lang="en-GB" sz="1800" dirty="0"/>
                        <a:t> Application of chord</a:t>
                      </a:r>
                    </a:p>
                    <a:p>
                      <a:r>
                        <a:rPr lang="en-GB" sz="1800" dirty="0"/>
                        <a:t>progressions</a:t>
                      </a:r>
                    </a:p>
                  </a:txBody>
                  <a:tcPr/>
                </a:tc>
                <a:tc>
                  <a:txBody>
                    <a:bodyPr/>
                    <a:lstStyle/>
                    <a:p>
                      <a:r>
                        <a:rPr lang="en-GB" sz="1800" dirty="0"/>
                        <a:t>A practical or recorded</a:t>
                      </a:r>
                    </a:p>
                    <a:p>
                      <a:r>
                        <a:rPr lang="en-GB" sz="1800" dirty="0"/>
                        <a:t>demonstration of the</a:t>
                      </a:r>
                    </a:p>
                    <a:p>
                      <a:r>
                        <a:rPr lang="en-GB" sz="1800" dirty="0"/>
                        <a:t>harmonisation of melody with</a:t>
                      </a:r>
                      <a:r>
                        <a:rPr lang="en-GB" sz="1800" baseline="0" dirty="0"/>
                        <a:t> </a:t>
                      </a:r>
                      <a:r>
                        <a:rPr lang="en-GB" sz="1800" dirty="0"/>
                        <a:t>chords, in response to chosen</a:t>
                      </a:r>
                      <a:r>
                        <a:rPr lang="en-GB" sz="1800" baseline="0" dirty="0"/>
                        <a:t> </a:t>
                      </a:r>
                      <a:r>
                        <a:rPr lang="en-GB" sz="1800" dirty="0"/>
                        <a:t>or given melodies.</a:t>
                      </a:r>
                    </a:p>
                  </a:txBody>
                  <a:tcPr/>
                </a:tc>
                <a:extLst>
                  <a:ext uri="{0D108BD9-81ED-4DB2-BD59-A6C34878D82A}">
                    <a16:rowId xmlns:a16="http://schemas.microsoft.com/office/drawing/2014/main" val="1879902474"/>
                  </a:ext>
                </a:extLst>
              </a:tr>
            </a:tbl>
          </a:graphicData>
        </a:graphic>
      </p:graphicFrame>
    </p:spTree>
    <p:extLst>
      <p:ext uri="{BB962C8B-B14F-4D97-AF65-F5344CB8AC3E}">
        <p14:creationId xmlns:p14="http://schemas.microsoft.com/office/powerpoint/2010/main" val="3041394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aim 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751848"/>
              </p:ext>
            </p:extLst>
          </p:nvPr>
        </p:nvGraphicFramePr>
        <p:xfrm>
          <a:off x="1103313" y="2052638"/>
          <a:ext cx="8947149" cy="2108200"/>
        </p:xfrm>
        <a:graphic>
          <a:graphicData uri="http://schemas.openxmlformats.org/drawingml/2006/table">
            <a:tbl>
              <a:tblPr firstRow="1" bandRow="1">
                <a:tableStyleId>{5C22544A-7EE6-4342-B048-85BDC9FD1C3A}</a:tableStyleId>
              </a:tblPr>
              <a:tblGrid>
                <a:gridCol w="2982383">
                  <a:extLst>
                    <a:ext uri="{9D8B030D-6E8A-4147-A177-3AD203B41FA5}">
                      <a16:colId xmlns:a16="http://schemas.microsoft.com/office/drawing/2014/main" val="1663175286"/>
                    </a:ext>
                  </a:extLst>
                </a:gridCol>
                <a:gridCol w="2982383">
                  <a:extLst>
                    <a:ext uri="{9D8B030D-6E8A-4147-A177-3AD203B41FA5}">
                      <a16:colId xmlns:a16="http://schemas.microsoft.com/office/drawing/2014/main" val="412696318"/>
                    </a:ext>
                  </a:extLst>
                </a:gridCol>
                <a:gridCol w="2982383">
                  <a:extLst>
                    <a:ext uri="{9D8B030D-6E8A-4147-A177-3AD203B41FA5}">
                      <a16:colId xmlns:a16="http://schemas.microsoft.com/office/drawing/2014/main" val="760908792"/>
                    </a:ext>
                  </a:extLst>
                </a:gridCol>
              </a:tblGrid>
              <a:tr h="370840">
                <a:tc>
                  <a:txBody>
                    <a:bodyPr/>
                    <a:lstStyle/>
                    <a:p>
                      <a:r>
                        <a:rPr lang="en-GB" dirty="0"/>
                        <a:t>Learning aim</a:t>
                      </a:r>
                    </a:p>
                  </a:txBody>
                  <a:tcPr/>
                </a:tc>
                <a:tc>
                  <a:txBody>
                    <a:bodyPr/>
                    <a:lstStyle/>
                    <a:p>
                      <a:r>
                        <a:rPr lang="en-GB" dirty="0"/>
                        <a:t>Key content areas</a:t>
                      </a:r>
                    </a:p>
                  </a:txBody>
                  <a:tcPr/>
                </a:tc>
                <a:tc>
                  <a:txBody>
                    <a:bodyPr/>
                    <a:lstStyle/>
                    <a:p>
                      <a:r>
                        <a:rPr lang="en-GB" dirty="0"/>
                        <a:t>Assessment approach</a:t>
                      </a:r>
                    </a:p>
                  </a:txBody>
                  <a:tcPr/>
                </a:tc>
                <a:extLst>
                  <a:ext uri="{0D108BD9-81ED-4DB2-BD59-A6C34878D82A}">
                    <a16:rowId xmlns:a16="http://schemas.microsoft.com/office/drawing/2014/main" val="4110133279"/>
                  </a:ext>
                </a:extLst>
              </a:tr>
              <a:tr h="370840">
                <a:tc>
                  <a:txBody>
                    <a:bodyPr/>
                    <a:lstStyle/>
                    <a:p>
                      <a:r>
                        <a:rPr lang="en-GB" sz="1800" b="1" dirty="0"/>
                        <a:t>D</a:t>
                      </a:r>
                      <a:r>
                        <a:rPr lang="en-GB" sz="1800" baseline="0" dirty="0"/>
                        <a:t> </a:t>
                      </a:r>
                      <a:r>
                        <a:rPr lang="en-GB" sz="1800" dirty="0"/>
                        <a:t>Produce correct musical</a:t>
                      </a:r>
                    </a:p>
                    <a:p>
                      <a:r>
                        <a:rPr lang="en-GB" sz="1800" dirty="0"/>
                        <a:t>notation for performance</a:t>
                      </a:r>
                    </a:p>
                  </a:txBody>
                  <a:tcPr/>
                </a:tc>
                <a:tc>
                  <a:txBody>
                    <a:bodyPr/>
                    <a:lstStyle/>
                    <a:p>
                      <a:r>
                        <a:rPr lang="en-GB" sz="1800" b="1" dirty="0"/>
                        <a:t>D1</a:t>
                      </a:r>
                      <a:r>
                        <a:rPr lang="en-GB" sz="1800" dirty="0"/>
                        <a:t> Appropriate forms of</a:t>
                      </a:r>
                    </a:p>
                    <a:p>
                      <a:r>
                        <a:rPr lang="en-GB" sz="1800" dirty="0"/>
                        <a:t>notation for the context</a:t>
                      </a:r>
                    </a:p>
                    <a:p>
                      <a:r>
                        <a:rPr lang="en-GB" sz="1800" b="1" dirty="0"/>
                        <a:t>D2 </a:t>
                      </a:r>
                      <a:r>
                        <a:rPr lang="en-GB" sz="1800" dirty="0"/>
                        <a:t>Transposition</a:t>
                      </a:r>
                    </a:p>
                    <a:p>
                      <a:r>
                        <a:rPr lang="en-GB" sz="1800" b="1" dirty="0"/>
                        <a:t>D3</a:t>
                      </a:r>
                      <a:r>
                        <a:rPr lang="en-GB" sz="1800" dirty="0"/>
                        <a:t> Production of notation</a:t>
                      </a:r>
                    </a:p>
                  </a:txBody>
                  <a:tcPr/>
                </a:tc>
                <a:tc>
                  <a:txBody>
                    <a:bodyPr/>
                    <a:lstStyle/>
                    <a:p>
                      <a:r>
                        <a:rPr lang="en-GB" sz="1800" dirty="0"/>
                        <a:t>A set of parts for an</a:t>
                      </a:r>
                    </a:p>
                    <a:p>
                      <a:r>
                        <a:rPr lang="en-GB" sz="1800" dirty="0"/>
                        <a:t>arrangement or composition</a:t>
                      </a:r>
                    </a:p>
                    <a:p>
                      <a:r>
                        <a:rPr lang="en-GB" sz="1800" dirty="0"/>
                        <a:t>that are appropriate for the</a:t>
                      </a:r>
                    </a:p>
                    <a:p>
                      <a:r>
                        <a:rPr lang="en-GB" sz="1800" dirty="0"/>
                        <a:t>performers and context.</a:t>
                      </a:r>
                    </a:p>
                  </a:txBody>
                  <a:tcPr/>
                </a:tc>
                <a:extLst>
                  <a:ext uri="{0D108BD9-81ED-4DB2-BD59-A6C34878D82A}">
                    <a16:rowId xmlns:a16="http://schemas.microsoft.com/office/drawing/2014/main" val="4122002855"/>
                  </a:ext>
                </a:extLst>
              </a:tr>
            </a:tbl>
          </a:graphicData>
        </a:graphic>
      </p:graphicFrame>
    </p:spTree>
    <p:extLst>
      <p:ext uri="{BB962C8B-B14F-4D97-AF65-F5344CB8AC3E}">
        <p14:creationId xmlns:p14="http://schemas.microsoft.com/office/powerpoint/2010/main" val="1486148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Unit 2: Professional Practice in the Music Industry. 8 Hour Exam!</a:t>
            </a:r>
            <a:br>
              <a:rPr lang="en-GB" dirty="0"/>
            </a:br>
            <a:endParaRPr lang="en-GB" dirty="0"/>
          </a:p>
        </p:txBody>
      </p:sp>
      <p:sp>
        <p:nvSpPr>
          <p:cNvPr id="3" name="Content Placeholder 2"/>
          <p:cNvSpPr>
            <a:spLocks noGrp="1"/>
          </p:cNvSpPr>
          <p:nvPr>
            <p:ph idx="1"/>
          </p:nvPr>
        </p:nvSpPr>
        <p:spPr/>
        <p:txBody>
          <a:bodyPr/>
          <a:lstStyle/>
          <a:p>
            <a:r>
              <a:rPr lang="en-GB" b="1" dirty="0"/>
              <a:t>This unit is assessed under supervised conditions.</a:t>
            </a:r>
          </a:p>
          <a:p>
            <a:r>
              <a:rPr lang="en-GB" dirty="0"/>
              <a:t>Learners must be given the task and allowed three hours to carry out research under monitored conditions. </a:t>
            </a:r>
          </a:p>
          <a:p>
            <a:r>
              <a:rPr lang="en-GB" dirty="0"/>
              <a:t>Learners then must be given five hours to complete the task under supervised conditions. </a:t>
            </a:r>
          </a:p>
          <a:p>
            <a:r>
              <a:rPr lang="en-GB" dirty="0"/>
              <a:t>Both monitored preparation and supervised assessment can be arranged over a number of sessions during the two-week period timetabled by Pearson.</a:t>
            </a:r>
          </a:p>
          <a:p>
            <a:endParaRPr lang="en-GB" dirty="0"/>
          </a:p>
          <a:p>
            <a:endParaRPr lang="en-GB" dirty="0"/>
          </a:p>
        </p:txBody>
      </p:sp>
    </p:spTree>
    <p:extLst>
      <p:ext uri="{BB962C8B-B14F-4D97-AF65-F5344CB8AC3E}">
        <p14:creationId xmlns:p14="http://schemas.microsoft.com/office/powerpoint/2010/main" val="4246944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Unit 2: Professional Practice in the Music Industry</a:t>
            </a:r>
          </a:p>
        </p:txBody>
      </p:sp>
      <p:sp>
        <p:nvSpPr>
          <p:cNvPr id="3" name="Content Placeholder 2"/>
          <p:cNvSpPr>
            <a:spLocks noGrp="1"/>
          </p:cNvSpPr>
          <p:nvPr>
            <p:ph idx="1"/>
          </p:nvPr>
        </p:nvSpPr>
        <p:spPr/>
        <p:txBody>
          <a:bodyPr/>
          <a:lstStyle/>
          <a:p>
            <a:r>
              <a:rPr lang="en-GB" dirty="0"/>
              <a:t>What do you have to do?</a:t>
            </a:r>
          </a:p>
          <a:p>
            <a:r>
              <a:rPr lang="en-GB" dirty="0"/>
              <a:t>During the supervised assessment period, learners will be asked to create a </a:t>
            </a:r>
          </a:p>
          <a:p>
            <a:r>
              <a:rPr lang="en-GB" b="1" dirty="0"/>
              <a:t>project plan</a:t>
            </a:r>
            <a:r>
              <a:rPr lang="en-GB" dirty="0"/>
              <a:t>, </a:t>
            </a:r>
          </a:p>
          <a:p>
            <a:r>
              <a:rPr lang="en-GB" b="1" dirty="0"/>
              <a:t>budget</a:t>
            </a:r>
            <a:r>
              <a:rPr lang="en-GB" dirty="0"/>
              <a:t>, </a:t>
            </a:r>
          </a:p>
          <a:p>
            <a:r>
              <a:rPr lang="en-GB" b="1" dirty="0"/>
              <a:t>rationale</a:t>
            </a:r>
            <a:r>
              <a:rPr lang="en-GB" dirty="0"/>
              <a:t> </a:t>
            </a:r>
          </a:p>
          <a:p>
            <a:r>
              <a:rPr lang="en-GB" dirty="0"/>
              <a:t> </a:t>
            </a:r>
            <a:r>
              <a:rPr lang="en-GB" b="1" dirty="0"/>
              <a:t>presentation</a:t>
            </a:r>
            <a:r>
              <a:rPr lang="en-GB" dirty="0"/>
              <a:t> </a:t>
            </a:r>
          </a:p>
          <a:p>
            <a:r>
              <a:rPr lang="en-GB" dirty="0"/>
              <a:t>These are completed in response to music industry scenarios which musicians might reasonably find themselves bidding for.</a:t>
            </a:r>
          </a:p>
        </p:txBody>
      </p:sp>
    </p:spTree>
    <p:extLst>
      <p:ext uri="{BB962C8B-B14F-4D97-AF65-F5344CB8AC3E}">
        <p14:creationId xmlns:p14="http://schemas.microsoft.com/office/powerpoint/2010/main" val="35147662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5842</TotalTime>
  <Words>1255</Words>
  <Application>Microsoft Office PowerPoint</Application>
  <PresentationFormat>Widescreen</PresentationFormat>
  <Paragraphs>176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Ion</vt:lpstr>
      <vt:lpstr>BTEC Level 3 National Extended Certificate in Music Performance </vt:lpstr>
      <vt:lpstr>3 Mandatory Units and 1 Optional Unit</vt:lpstr>
      <vt:lpstr>Unit 1: Practical Music Theory and Harmony </vt:lpstr>
      <vt:lpstr>Learning aim A</vt:lpstr>
      <vt:lpstr>Learning aim B</vt:lpstr>
      <vt:lpstr>Learning aim C</vt:lpstr>
      <vt:lpstr>Learning aim D</vt:lpstr>
      <vt:lpstr>• Unit 2: Professional Practice in the Music Industry. 8 Hour Exam! </vt:lpstr>
      <vt:lpstr>• Unit 2: Professional Practice in the Music Industry</vt:lpstr>
      <vt:lpstr>Unit 2 Essential Content A</vt:lpstr>
      <vt:lpstr>Unit 2 Essential Content B</vt:lpstr>
      <vt:lpstr>Unit 2 Essential Content C</vt:lpstr>
      <vt:lpstr>Unit 2 Essential Content D</vt:lpstr>
      <vt:lpstr>Unit 3: Ensemble Music Performance </vt:lpstr>
      <vt:lpstr>Unit 3: Ensemble Music Performance </vt:lpstr>
      <vt:lpstr>Unit 6: Solo Performance</vt:lpstr>
      <vt:lpstr>Summary of the Unit</vt:lpstr>
    </vt:vector>
  </TitlesOfParts>
  <Company>Plymouth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BTEC Level 3 National Extended Certificate in Music Performance</dc:title>
  <dc:creator>Patrick Saturley</dc:creator>
  <cp:lastModifiedBy>Melanie Deeks</cp:lastModifiedBy>
  <cp:revision>27</cp:revision>
  <dcterms:created xsi:type="dcterms:W3CDTF">2020-08-28T11:18:05Z</dcterms:created>
  <dcterms:modified xsi:type="dcterms:W3CDTF">2022-07-20T10:08:48Z</dcterms:modified>
</cp:coreProperties>
</file>