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59" r:id="rId6"/>
    <p:sldId id="260" r:id="rId7"/>
    <p:sldId id="257" r:id="rId8"/>
    <p:sldId id="258" r:id="rId9"/>
    <p:sldId id="262"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FA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584" autoAdjust="0"/>
  </p:normalViewPr>
  <p:slideViewPr>
    <p:cSldViewPr snapToGrid="0" showGuides="1">
      <p:cViewPr varScale="1">
        <p:scale>
          <a:sx n="76" d="100"/>
          <a:sy n="76" d="100"/>
        </p:scale>
        <p:origin x="186" y="780"/>
      </p:cViewPr>
      <p:guideLst>
        <p:guide orient="horz" pos="2160"/>
        <p:guide pos="3840"/>
      </p:guideLst>
    </p:cSldViewPr>
  </p:slideViewPr>
  <p:notesTextViewPr>
    <p:cViewPr>
      <p:scale>
        <a:sx n="1" d="1"/>
        <a:sy n="1" d="1"/>
      </p:scale>
      <p:origin x="0" y="0"/>
    </p:cViewPr>
  </p:notesTextViewPr>
  <p:sorterViewPr>
    <p:cViewPr>
      <p:scale>
        <a:sx n="100" d="100"/>
        <a:sy n="100" d="100"/>
      </p:scale>
      <p:origin x="0" y="-1014"/>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7/11/2022</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7/11/2022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7/11/2022</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7/11/2022</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5"/>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2" cstate="screen">
            <a:extLst>
              <a:ext uri="{BEBA8EAE-BF5A-486C-A8C5-ECC9F3942E4B}">
                <a14:imgProps xmlns:a14="http://schemas.microsoft.com/office/drawing/2010/main">
                  <a14:imgLayer r:embed="rId1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72" r:id="rId5"/>
    <p:sldLayoutId id="2147483673" r:id="rId6"/>
    <p:sldLayoutId id="2147483653" r:id="rId7"/>
    <p:sldLayoutId id="2147483671" r:id="rId8"/>
    <p:sldLayoutId id="2147483654" r:id="rId9"/>
    <p:sldLayoutId id="2147483655" r:id="rId10"/>
  </p:sldLayoutIdLst>
  <p:hf hdr="0" ftr="0" dt="0"/>
  <p:txStyles>
    <p:title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a:xfrm>
            <a:off x="6094411" y="2547082"/>
            <a:ext cx="5721348" cy="1095863"/>
          </a:xfrm>
          <a:solidFill>
            <a:schemeClr val="tx1"/>
          </a:solidFill>
        </p:spPr>
        <p:txBody>
          <a:bodyPr/>
          <a:lstStyle/>
          <a:p>
            <a:r>
              <a:rPr lang="en-US" sz="7200" dirty="0">
                <a:solidFill>
                  <a:schemeClr val="bg1"/>
                </a:solidFill>
              </a:rPr>
              <a:t>Chemigrams</a:t>
            </a: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p:txBody>
          <a:bodyPr/>
          <a:lstStyle/>
          <a:p>
            <a:pPr algn="ctr"/>
            <a:r>
              <a:rPr lang="en-US" dirty="0"/>
              <a:t>Alternative Photography</a:t>
            </a:r>
          </a:p>
          <a:p>
            <a:r>
              <a:rPr lang="en-US" dirty="0"/>
              <a:t>A Level Photography Taster Task</a:t>
            </a:r>
          </a:p>
        </p:txBody>
      </p:sp>
      <p:pic>
        <p:nvPicPr>
          <p:cNvPr id="8" name="Picture Placeholder 7">
            <a:extLst>
              <a:ext uri="{FF2B5EF4-FFF2-40B4-BE49-F238E27FC236}">
                <a16:creationId xmlns:a16="http://schemas.microsoft.com/office/drawing/2014/main" id="{3F6BEADC-FAE1-884E-8B62-36917E3FB075}"/>
              </a:ext>
            </a:extLst>
          </p:cNvPr>
          <p:cNvPicPr>
            <a:picLocks noGrp="1" noChangeAspect="1"/>
          </p:cNvPicPr>
          <p:nvPr>
            <p:ph type="pic" sz="quarter" idx="13"/>
          </p:nvPr>
        </p:nvPicPr>
        <p:blipFill>
          <a:blip r:embed="rId2"/>
          <a:stretch>
            <a:fillRect/>
          </a:stretch>
        </p:blipFill>
        <p:spPr>
          <a:xfrm>
            <a:off x="192089" y="0"/>
            <a:ext cx="5529261" cy="6857999"/>
          </a:xfrm>
        </p:spPr>
      </p:pic>
    </p:spTree>
    <p:extLst>
      <p:ext uri="{BB962C8B-B14F-4D97-AF65-F5344CB8AC3E}">
        <p14:creationId xmlns:p14="http://schemas.microsoft.com/office/powerpoint/2010/main" val="517853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3E553D-7D41-4888-BF62-9D3B2F674CAE}"/>
              </a:ext>
            </a:extLst>
          </p:cNvPr>
          <p:cNvSpPr>
            <a:spLocks noGrp="1"/>
          </p:cNvSpPr>
          <p:nvPr>
            <p:ph type="body" idx="1"/>
          </p:nvPr>
        </p:nvSpPr>
        <p:spPr>
          <a:xfrm>
            <a:off x="101600" y="2349500"/>
            <a:ext cx="12090400" cy="3204590"/>
          </a:xfrm>
          <a:solidFill>
            <a:srgbClr val="7F8FA9"/>
          </a:solidFill>
        </p:spPr>
        <p:txBody>
          <a:bodyPr>
            <a:normAutofit fontScale="85000" lnSpcReduction="20000"/>
          </a:bodyPr>
          <a:lstStyle/>
          <a:p>
            <a:r>
              <a:rPr lang="en-GB" dirty="0"/>
              <a:t>“With the advent of photography in 1839, painting underwent a radical transformation. Nowadays, the digital process is revolutionising photography. The Chemigram, fusion of painting and photography, is most likely the ultimate adventure of gelatin silver bromide.”  Pierre Cordier</a:t>
            </a:r>
          </a:p>
          <a:p>
            <a:endParaRPr lang="en-GB" dirty="0"/>
          </a:p>
          <a:p>
            <a:r>
              <a:rPr lang="en-GB" dirty="0"/>
              <a:t>Chemigrams are an adventure and one which students should embark upon to develop their understanding of darkroom materials and practices, but most importantly, to re engage with their childish sense of play, creativity and imagination. The single biggest problem we encounter as a Photography teacher at A-Level, is that students arrive from the GCSE model of learning, read the text book, know the fact, write it on the exam paper, get the grade. This is no way to teach, and no way to learn.</a:t>
            </a:r>
          </a:p>
        </p:txBody>
      </p:sp>
      <p:sp>
        <p:nvSpPr>
          <p:cNvPr id="4" name="Slide Number Placeholder 3">
            <a:extLst>
              <a:ext uri="{FF2B5EF4-FFF2-40B4-BE49-F238E27FC236}">
                <a16:creationId xmlns:a16="http://schemas.microsoft.com/office/drawing/2014/main" id="{B9F1BC2A-1254-4230-8FC3-CD67F001D7B5}"/>
              </a:ext>
            </a:extLst>
          </p:cNvPr>
          <p:cNvSpPr>
            <a:spLocks noGrp="1"/>
          </p:cNvSpPr>
          <p:nvPr>
            <p:ph type="sldNum" sz="quarter" idx="15"/>
          </p:nvPr>
        </p:nvSpPr>
        <p:spPr/>
        <p:txBody>
          <a:bodyPr/>
          <a:lstStyle/>
          <a:p>
            <a:fld id="{45C00377-489B-40EC-B059-26BDDD2E89B9}" type="slidenum">
              <a:rPr lang="en-US" smtClean="0"/>
              <a:pPr/>
              <a:t>2</a:t>
            </a:fld>
            <a:endParaRPr lang="en-US" dirty="0"/>
          </a:p>
        </p:txBody>
      </p:sp>
      <p:sp>
        <p:nvSpPr>
          <p:cNvPr id="7" name="Rectangle 6">
            <a:extLst>
              <a:ext uri="{FF2B5EF4-FFF2-40B4-BE49-F238E27FC236}">
                <a16:creationId xmlns:a16="http://schemas.microsoft.com/office/drawing/2014/main" id="{F55C458E-792D-4982-83E3-E258C1E4E300}"/>
              </a:ext>
            </a:extLst>
          </p:cNvPr>
          <p:cNvSpPr/>
          <p:nvPr/>
        </p:nvSpPr>
        <p:spPr>
          <a:xfrm>
            <a:off x="9347200" y="6356350"/>
            <a:ext cx="2521680" cy="36512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56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E0B29DBB-A13A-47F8-AB8A-5D86C69309AB}"/>
              </a:ext>
            </a:extLst>
          </p:cNvPr>
          <p:cNvPicPr>
            <a:picLocks noGrp="1" noChangeAspect="1"/>
          </p:cNvPicPr>
          <p:nvPr>
            <p:ph type="pic" sz="quarter" idx="13"/>
          </p:nvPr>
        </p:nvPicPr>
        <p:blipFill>
          <a:blip r:embed="rId2"/>
          <a:srcRect t="12493" b="12493"/>
          <a:stretch>
            <a:fillRect/>
          </a:stretch>
        </p:blipFill>
        <p:spPr/>
      </p:pic>
      <p:sp>
        <p:nvSpPr>
          <p:cNvPr id="4" name="Slide Number Placeholder 3">
            <a:extLst>
              <a:ext uri="{FF2B5EF4-FFF2-40B4-BE49-F238E27FC236}">
                <a16:creationId xmlns:a16="http://schemas.microsoft.com/office/drawing/2014/main" id="{3D592CAF-1CA3-499E-B2E3-22FE9D82B192}"/>
              </a:ext>
            </a:extLst>
          </p:cNvPr>
          <p:cNvSpPr>
            <a:spLocks noGrp="1"/>
          </p:cNvSpPr>
          <p:nvPr>
            <p:ph type="sldNum" sz="quarter" idx="15"/>
          </p:nvPr>
        </p:nvSpPr>
        <p:spPr/>
        <p:txBody>
          <a:bodyPr/>
          <a:lstStyle/>
          <a:p>
            <a:fld id="{45C00377-489B-40EC-B059-26BDDD2E89B9}" type="slidenum">
              <a:rPr lang="en-US" smtClean="0"/>
              <a:pPr/>
              <a:t>3</a:t>
            </a:fld>
            <a:endParaRPr lang="en-US" dirty="0"/>
          </a:p>
        </p:txBody>
      </p:sp>
      <p:sp>
        <p:nvSpPr>
          <p:cNvPr id="14" name="Rectangle 13">
            <a:extLst>
              <a:ext uri="{FF2B5EF4-FFF2-40B4-BE49-F238E27FC236}">
                <a16:creationId xmlns:a16="http://schemas.microsoft.com/office/drawing/2014/main" id="{A0D52044-0995-4CB7-B4C4-BBCE00687CDD}"/>
              </a:ext>
            </a:extLst>
          </p:cNvPr>
          <p:cNvSpPr/>
          <p:nvPr/>
        </p:nvSpPr>
        <p:spPr>
          <a:xfrm>
            <a:off x="9347200" y="6356350"/>
            <a:ext cx="2521680" cy="36512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59AC6A5-A200-4078-A183-CF5D97A53F9D}"/>
              </a:ext>
            </a:extLst>
          </p:cNvPr>
          <p:cNvSpPr/>
          <p:nvPr/>
        </p:nvSpPr>
        <p:spPr>
          <a:xfrm>
            <a:off x="6586415" y="165834"/>
            <a:ext cx="5521570" cy="6555641"/>
          </a:xfrm>
          <a:prstGeom prst="rect">
            <a:avLst/>
          </a:prstGeom>
          <a:solidFill>
            <a:schemeClr val="accent6">
              <a:lumMod val="60000"/>
              <a:lumOff val="40000"/>
            </a:schemeClr>
          </a:solidFill>
          <a:effectLst>
            <a:glow rad="63500">
              <a:schemeClr val="accent1">
                <a:satMod val="175000"/>
                <a:alpha val="40000"/>
              </a:schemeClr>
            </a:glow>
          </a:effectLst>
        </p:spPr>
        <p:txBody>
          <a:bodyPr wrap="square">
            <a:spAutoFit/>
          </a:bodyPr>
          <a:lstStyle/>
          <a:p>
            <a:r>
              <a:rPr lang="en-GB" sz="2100" dirty="0">
                <a:latin typeface="Cambria" panose="02040503050406030204" pitchFamily="18" charset="0"/>
                <a:ea typeface="Cambria" panose="02040503050406030204" pitchFamily="18" charset="0"/>
              </a:rPr>
              <a:t>A Chemigram is a means of creating an image on light sensitive paper, without the need of a camera.</a:t>
            </a:r>
          </a:p>
          <a:p>
            <a:endParaRPr lang="en-GB" sz="2100" dirty="0">
              <a:latin typeface="Cambria" panose="02040503050406030204" pitchFamily="18" charset="0"/>
              <a:ea typeface="Cambria" panose="02040503050406030204" pitchFamily="18" charset="0"/>
            </a:endParaRPr>
          </a:p>
          <a:p>
            <a:r>
              <a:rPr lang="en-GB" sz="2100" dirty="0">
                <a:latin typeface="Cambria" panose="02040503050406030204" pitchFamily="18" charset="0"/>
                <a:ea typeface="Cambria" panose="02040503050406030204" pitchFamily="18" charset="0"/>
              </a:rPr>
              <a:t>In real terms: take photographic paper, put stuff on it, see what happens.</a:t>
            </a:r>
          </a:p>
          <a:p>
            <a:endParaRPr lang="en-GB" sz="2100" dirty="0">
              <a:latin typeface="Cambria" panose="02040503050406030204" pitchFamily="18" charset="0"/>
              <a:ea typeface="Cambria" panose="02040503050406030204" pitchFamily="18" charset="0"/>
            </a:endParaRPr>
          </a:p>
          <a:p>
            <a:r>
              <a:rPr lang="en-GB" sz="2100" dirty="0">
                <a:latin typeface="Cambria" panose="02040503050406030204" pitchFamily="18" charset="0"/>
                <a:ea typeface="Cambria" panose="02040503050406030204" pitchFamily="18" charset="0"/>
              </a:rPr>
              <a:t>Photographic paper is sensitive to light, exposing the paper to light and then placing in chemical developer causes a chemical reaction to occur in which the exposed areas become darker. Placing the paper in stop and then fix causes different reactions to occur which strip the light sensitive salts from the paper and then the paper is no longer sensitive to light. Our intention with Chemigrams is to play with these chemical reactions. Different liquids and materials act as a resist to the developing process and will affect how quickly the chemicals react to the paper.</a:t>
            </a:r>
          </a:p>
        </p:txBody>
      </p:sp>
    </p:spTree>
    <p:extLst>
      <p:ext uri="{BB962C8B-B14F-4D97-AF65-F5344CB8AC3E}">
        <p14:creationId xmlns:p14="http://schemas.microsoft.com/office/powerpoint/2010/main" val="385819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0B43-9B68-46ED-8516-56580DD68C2A}"/>
              </a:ext>
            </a:extLst>
          </p:cNvPr>
          <p:cNvSpPr>
            <a:spLocks noGrp="1"/>
          </p:cNvSpPr>
          <p:nvPr>
            <p:ph type="title"/>
          </p:nvPr>
        </p:nvSpPr>
        <p:spPr>
          <a:xfrm>
            <a:off x="114300" y="268635"/>
            <a:ext cx="5029200" cy="2781300"/>
          </a:xfrm>
          <a:solidFill>
            <a:schemeClr val="tx1"/>
          </a:solidFill>
          <a:effectLst>
            <a:glow rad="63500">
              <a:schemeClr val="accent1">
                <a:satMod val="175000"/>
                <a:alpha val="40000"/>
              </a:schemeClr>
            </a:glow>
          </a:effectLst>
        </p:spPr>
        <p:txBody>
          <a:bodyPr>
            <a:normAutofit fontScale="90000"/>
          </a:bodyPr>
          <a:lstStyle/>
          <a:p>
            <a:r>
              <a:rPr lang="en-GB" dirty="0">
                <a:solidFill>
                  <a:schemeClr val="bg1"/>
                </a:solidFill>
              </a:rPr>
              <a:t>Chemigrams are created by forcing a chemical reaction between photographic paper and photographic chemistry</a:t>
            </a:r>
          </a:p>
        </p:txBody>
      </p:sp>
      <p:pic>
        <p:nvPicPr>
          <p:cNvPr id="5" name="Content Placeholder 4">
            <a:extLst>
              <a:ext uri="{FF2B5EF4-FFF2-40B4-BE49-F238E27FC236}">
                <a16:creationId xmlns:a16="http://schemas.microsoft.com/office/drawing/2014/main" id="{9AA28305-3C10-4033-81C4-649384FDD57E}"/>
              </a:ext>
            </a:extLst>
          </p:cNvPr>
          <p:cNvPicPr>
            <a:picLocks noGrp="1" noChangeAspect="1"/>
          </p:cNvPicPr>
          <p:nvPr>
            <p:ph idx="1"/>
          </p:nvPr>
        </p:nvPicPr>
        <p:blipFill rotWithShape="1">
          <a:blip r:embed="rId2"/>
          <a:srcRect b="11783"/>
          <a:stretch/>
        </p:blipFill>
        <p:spPr>
          <a:xfrm>
            <a:off x="5322298" y="161636"/>
            <a:ext cx="2493482" cy="2995297"/>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53C16D6C-7F06-41A1-9E92-16A1AF13E4B0}"/>
              </a:ext>
            </a:extLst>
          </p:cNvPr>
          <p:cNvSpPr txBox="1"/>
          <p:nvPr/>
        </p:nvSpPr>
        <p:spPr>
          <a:xfrm>
            <a:off x="0" y="3167901"/>
            <a:ext cx="12192000" cy="3693319"/>
          </a:xfrm>
          <a:prstGeom prst="rect">
            <a:avLst/>
          </a:prstGeom>
          <a:solidFill>
            <a:schemeClr val="tx1">
              <a:lumMod val="50000"/>
              <a:lumOff val="50000"/>
            </a:schemeClr>
          </a:solidFill>
          <a:effectLst>
            <a:glow rad="63500">
              <a:schemeClr val="accent1">
                <a:satMod val="175000"/>
                <a:alpha val="40000"/>
              </a:schemeClr>
            </a:glow>
          </a:effectLst>
        </p:spPr>
        <p:txBody>
          <a:bodyPr wrap="square" rtlCol="0">
            <a:spAutoFit/>
          </a:bodyPr>
          <a:lstStyle/>
          <a:p>
            <a:pPr marL="457200" indent="-457200">
              <a:buFont typeface="Calibri" panose="020F0502020204030204" pitchFamily="34" charset="0"/>
              <a:buChar char="₋"/>
            </a:pPr>
            <a:r>
              <a:rPr lang="en-GB" sz="2600" dirty="0">
                <a:solidFill>
                  <a:schemeClr val="bg1"/>
                </a:solidFill>
              </a:rPr>
              <a:t>Dip items such as flowers, leaves etc into either developer or fix first. </a:t>
            </a:r>
          </a:p>
          <a:p>
            <a:pPr marL="457200" indent="-457200">
              <a:buFont typeface="Calibri" panose="020F0502020204030204" pitchFamily="34" charset="0"/>
              <a:buChar char="₋"/>
            </a:pPr>
            <a:r>
              <a:rPr lang="en-GB" sz="2600" dirty="0">
                <a:solidFill>
                  <a:schemeClr val="bg1"/>
                </a:solidFill>
              </a:rPr>
              <a:t>Place the items on to a sheet of photographic paper. </a:t>
            </a:r>
          </a:p>
          <a:p>
            <a:pPr marL="457200" indent="-457200">
              <a:buFont typeface="Calibri" panose="020F0502020204030204" pitchFamily="34" charset="0"/>
              <a:buChar char="₋"/>
            </a:pPr>
            <a:r>
              <a:rPr lang="en-GB" sz="2600" dirty="0">
                <a:solidFill>
                  <a:schemeClr val="bg1"/>
                </a:solidFill>
              </a:rPr>
              <a:t>Paint on developer or fix in addition if desired. </a:t>
            </a:r>
          </a:p>
          <a:p>
            <a:pPr marL="457200" indent="-457200">
              <a:buFont typeface="Calibri" panose="020F0502020204030204" pitchFamily="34" charset="0"/>
              <a:buChar char="₋"/>
            </a:pPr>
            <a:r>
              <a:rPr lang="en-GB" sz="2600" dirty="0">
                <a:solidFill>
                  <a:schemeClr val="bg1"/>
                </a:solidFill>
              </a:rPr>
              <a:t>Once the chemicals have started to react with the paper, remove the items from the paper </a:t>
            </a:r>
          </a:p>
          <a:p>
            <a:pPr marL="457200" indent="-457200">
              <a:buFont typeface="Calibri" panose="020F0502020204030204" pitchFamily="34" charset="0"/>
              <a:buChar char="₋"/>
            </a:pPr>
            <a:r>
              <a:rPr lang="en-GB" sz="2600" dirty="0">
                <a:solidFill>
                  <a:schemeClr val="bg1"/>
                </a:solidFill>
              </a:rPr>
              <a:t>Place the paper in to the tray of the fix or developer (opposite chemical you have used).</a:t>
            </a:r>
          </a:p>
          <a:p>
            <a:pPr marL="457200" indent="-457200">
              <a:buFont typeface="Calibri" panose="020F0502020204030204" pitchFamily="34" charset="0"/>
              <a:buChar char="₋"/>
            </a:pPr>
            <a:r>
              <a:rPr lang="en-GB" sz="2600" dirty="0">
                <a:solidFill>
                  <a:schemeClr val="bg1"/>
                </a:solidFill>
              </a:rPr>
              <a:t>Place the paper coated with the resist in either the </a:t>
            </a:r>
            <a:r>
              <a:rPr lang="en-GB" sz="2600" dirty="0"/>
              <a:t>developer to get a black background</a:t>
            </a:r>
            <a:r>
              <a:rPr lang="en-GB" sz="2600" dirty="0">
                <a:solidFill>
                  <a:schemeClr val="bg1"/>
                </a:solidFill>
              </a:rPr>
              <a:t>, or the fixer to get a white background. </a:t>
            </a:r>
          </a:p>
        </p:txBody>
      </p:sp>
      <p:pic>
        <p:nvPicPr>
          <p:cNvPr id="7" name="Picture 6">
            <a:extLst>
              <a:ext uri="{FF2B5EF4-FFF2-40B4-BE49-F238E27FC236}">
                <a16:creationId xmlns:a16="http://schemas.microsoft.com/office/drawing/2014/main" id="{C2704EF6-0FE7-470D-9557-05D6763E2661}"/>
              </a:ext>
            </a:extLst>
          </p:cNvPr>
          <p:cNvPicPr>
            <a:picLocks noChangeAspect="1"/>
          </p:cNvPicPr>
          <p:nvPr/>
        </p:nvPicPr>
        <p:blipFill>
          <a:blip r:embed="rId3"/>
          <a:stretch>
            <a:fillRect/>
          </a:stretch>
        </p:blipFill>
        <p:spPr>
          <a:xfrm>
            <a:off x="7871859" y="361995"/>
            <a:ext cx="2515001" cy="2841625"/>
          </a:xfrm>
          <a:prstGeom prst="rect">
            <a:avLst/>
          </a:prstGeom>
          <a:ln>
            <a:noFill/>
          </a:ln>
          <a:effectLst>
            <a:softEdge rad="112500"/>
          </a:effectLst>
        </p:spPr>
      </p:pic>
      <p:pic>
        <p:nvPicPr>
          <p:cNvPr id="8" name="Picture 7">
            <a:extLst>
              <a:ext uri="{FF2B5EF4-FFF2-40B4-BE49-F238E27FC236}">
                <a16:creationId xmlns:a16="http://schemas.microsoft.com/office/drawing/2014/main" id="{BFD77E02-832F-40C3-9E29-9612CBA728BD}"/>
              </a:ext>
            </a:extLst>
          </p:cNvPr>
          <p:cNvPicPr>
            <a:picLocks noChangeAspect="1"/>
          </p:cNvPicPr>
          <p:nvPr/>
        </p:nvPicPr>
        <p:blipFill rotWithShape="1">
          <a:blip r:embed="rId4"/>
          <a:srcRect l="16734" t="4497" r="19709" b="16843"/>
          <a:stretch/>
        </p:blipFill>
        <p:spPr>
          <a:xfrm>
            <a:off x="10499019" y="560589"/>
            <a:ext cx="1578681" cy="2496790"/>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D125ECBC-580E-47D5-A35E-80AD60C65EF2}"/>
              </a:ext>
            </a:extLst>
          </p:cNvPr>
          <p:cNvSpPr txBox="1"/>
          <p:nvPr/>
        </p:nvSpPr>
        <p:spPr>
          <a:xfrm>
            <a:off x="8724900" y="38100"/>
            <a:ext cx="1041400" cy="369332"/>
          </a:xfrm>
          <a:prstGeom prst="rect">
            <a:avLst/>
          </a:prstGeom>
          <a:solidFill>
            <a:schemeClr val="bg1">
              <a:lumMod val="50000"/>
            </a:schemeClr>
          </a:solidFill>
        </p:spPr>
        <p:txBody>
          <a:bodyPr wrap="square" rtlCol="0">
            <a:spAutoFit/>
          </a:bodyPr>
          <a:lstStyle/>
          <a:p>
            <a:pPr algn="ctr"/>
            <a:r>
              <a:rPr lang="en-GB" dirty="0">
                <a:solidFill>
                  <a:schemeClr val="bg1"/>
                </a:solidFill>
              </a:rPr>
              <a:t>Negative</a:t>
            </a:r>
          </a:p>
        </p:txBody>
      </p:sp>
      <p:sp>
        <p:nvSpPr>
          <p:cNvPr id="10" name="TextBox 9">
            <a:extLst>
              <a:ext uri="{FF2B5EF4-FFF2-40B4-BE49-F238E27FC236}">
                <a16:creationId xmlns:a16="http://schemas.microsoft.com/office/drawing/2014/main" id="{6C17B86C-61B9-42B2-8BA5-B0201240F47A}"/>
              </a:ext>
            </a:extLst>
          </p:cNvPr>
          <p:cNvSpPr txBox="1"/>
          <p:nvPr/>
        </p:nvSpPr>
        <p:spPr>
          <a:xfrm>
            <a:off x="10767659" y="37557"/>
            <a:ext cx="1041400" cy="369332"/>
          </a:xfrm>
          <a:prstGeom prst="rect">
            <a:avLst/>
          </a:prstGeom>
          <a:solidFill>
            <a:schemeClr val="bg1">
              <a:lumMod val="50000"/>
            </a:schemeClr>
          </a:solidFill>
        </p:spPr>
        <p:txBody>
          <a:bodyPr wrap="square" rtlCol="0">
            <a:spAutoFit/>
          </a:bodyPr>
          <a:lstStyle/>
          <a:p>
            <a:pPr algn="ctr"/>
            <a:r>
              <a:rPr lang="en-GB" dirty="0">
                <a:solidFill>
                  <a:schemeClr val="bg1"/>
                </a:solidFill>
              </a:rPr>
              <a:t>Positive</a:t>
            </a:r>
          </a:p>
        </p:txBody>
      </p:sp>
    </p:spTree>
    <p:extLst>
      <p:ext uri="{BB962C8B-B14F-4D97-AF65-F5344CB8AC3E}">
        <p14:creationId xmlns:p14="http://schemas.microsoft.com/office/powerpoint/2010/main" val="94873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4693-C971-4881-BE5A-C56C31CD4293}"/>
              </a:ext>
            </a:extLst>
          </p:cNvPr>
          <p:cNvSpPr>
            <a:spLocks noGrp="1"/>
          </p:cNvSpPr>
          <p:nvPr>
            <p:ph type="title"/>
          </p:nvPr>
        </p:nvSpPr>
        <p:spPr>
          <a:xfrm>
            <a:off x="139700" y="165100"/>
            <a:ext cx="4699000" cy="927100"/>
          </a:xfrm>
          <a:solidFill>
            <a:schemeClr val="tx1"/>
          </a:solidFill>
          <a:effectLst>
            <a:glow rad="63500">
              <a:schemeClr val="accent1">
                <a:satMod val="175000"/>
                <a:alpha val="40000"/>
              </a:schemeClr>
            </a:glow>
          </a:effectLst>
        </p:spPr>
        <p:txBody>
          <a:bodyPr>
            <a:normAutofit/>
          </a:bodyPr>
          <a:lstStyle/>
          <a:p>
            <a:r>
              <a:rPr lang="en-GB" sz="4400" dirty="0">
                <a:solidFill>
                  <a:schemeClr val="bg1"/>
                </a:solidFill>
              </a:rPr>
              <a:t>Experimentation</a:t>
            </a:r>
          </a:p>
        </p:txBody>
      </p:sp>
      <p:sp>
        <p:nvSpPr>
          <p:cNvPr id="4" name="Slide Number Placeholder 3">
            <a:extLst>
              <a:ext uri="{FF2B5EF4-FFF2-40B4-BE49-F238E27FC236}">
                <a16:creationId xmlns:a16="http://schemas.microsoft.com/office/drawing/2014/main" id="{8B9CDE94-6260-4DFF-B48E-1F0884F6E9F4}"/>
              </a:ext>
            </a:extLst>
          </p:cNvPr>
          <p:cNvSpPr>
            <a:spLocks noGrp="1"/>
          </p:cNvSpPr>
          <p:nvPr>
            <p:ph type="sldNum" sz="quarter" idx="12"/>
          </p:nvPr>
        </p:nvSpPr>
        <p:spPr/>
        <p:txBody>
          <a:bodyPr/>
          <a:lstStyle/>
          <a:p>
            <a:fld id="{45C00377-489B-40EC-B059-26BDDD2E89B9}" type="slidenum">
              <a:rPr lang="en-US" smtClean="0"/>
              <a:pPr/>
              <a:t>5</a:t>
            </a:fld>
            <a:endParaRPr lang="en-US" dirty="0"/>
          </a:p>
        </p:txBody>
      </p:sp>
      <p:pic>
        <p:nvPicPr>
          <p:cNvPr id="5" name="Picture 4">
            <a:extLst>
              <a:ext uri="{FF2B5EF4-FFF2-40B4-BE49-F238E27FC236}">
                <a16:creationId xmlns:a16="http://schemas.microsoft.com/office/drawing/2014/main" id="{23387D8C-7182-4576-80CD-FDBD3921955F}"/>
              </a:ext>
            </a:extLst>
          </p:cNvPr>
          <p:cNvPicPr>
            <a:picLocks noChangeAspect="1"/>
          </p:cNvPicPr>
          <p:nvPr/>
        </p:nvPicPr>
        <p:blipFill>
          <a:blip r:embed="rId2"/>
          <a:stretch>
            <a:fillRect/>
          </a:stretch>
        </p:blipFill>
        <p:spPr>
          <a:xfrm>
            <a:off x="209550" y="1232608"/>
            <a:ext cx="4559300" cy="5306304"/>
          </a:xfrm>
          <a:prstGeom prst="rect">
            <a:avLst/>
          </a:prstGeom>
        </p:spPr>
      </p:pic>
      <p:sp>
        <p:nvSpPr>
          <p:cNvPr id="7" name="TextBox 6">
            <a:extLst>
              <a:ext uri="{FF2B5EF4-FFF2-40B4-BE49-F238E27FC236}">
                <a16:creationId xmlns:a16="http://schemas.microsoft.com/office/drawing/2014/main" id="{354B116C-CB79-49C5-81C8-38BC136C1BE7}"/>
              </a:ext>
            </a:extLst>
          </p:cNvPr>
          <p:cNvSpPr txBox="1"/>
          <p:nvPr/>
        </p:nvSpPr>
        <p:spPr>
          <a:xfrm>
            <a:off x="5054600" y="165100"/>
            <a:ext cx="6997700" cy="3046988"/>
          </a:xfrm>
          <a:prstGeom prst="rect">
            <a:avLst/>
          </a:prstGeom>
          <a:solidFill>
            <a:schemeClr val="tx1">
              <a:lumMod val="50000"/>
              <a:lumOff val="50000"/>
            </a:schemeClr>
          </a:solidFill>
          <a:effectLst>
            <a:glow rad="63500">
              <a:schemeClr val="accent1">
                <a:satMod val="175000"/>
                <a:alpha val="40000"/>
              </a:schemeClr>
            </a:glow>
          </a:effectLst>
        </p:spPr>
        <p:txBody>
          <a:bodyPr wrap="square" rtlCol="0">
            <a:spAutoFit/>
          </a:bodyPr>
          <a:lstStyle/>
          <a:p>
            <a:r>
              <a:rPr lang="en-GB" sz="3200" dirty="0">
                <a:solidFill>
                  <a:schemeClr val="bg1"/>
                </a:solidFill>
              </a:rPr>
              <a:t>After you have practiced making a positive and negative chemigram you can experiment with different resists. </a:t>
            </a:r>
          </a:p>
          <a:p>
            <a:r>
              <a:rPr lang="en-GB" sz="3200" dirty="0">
                <a:solidFill>
                  <a:schemeClr val="bg1"/>
                </a:solidFill>
              </a:rPr>
              <a:t>Resists are used to stop the development between the paper and the chemical reaction </a:t>
            </a:r>
          </a:p>
        </p:txBody>
      </p:sp>
      <p:sp>
        <p:nvSpPr>
          <p:cNvPr id="9" name="TextBox 8">
            <a:extLst>
              <a:ext uri="{FF2B5EF4-FFF2-40B4-BE49-F238E27FC236}">
                <a16:creationId xmlns:a16="http://schemas.microsoft.com/office/drawing/2014/main" id="{6D5E7372-EE07-441E-B56B-E667A5539DD9}"/>
              </a:ext>
            </a:extLst>
          </p:cNvPr>
          <p:cNvSpPr txBox="1"/>
          <p:nvPr/>
        </p:nvSpPr>
        <p:spPr>
          <a:xfrm>
            <a:off x="5008808" y="3491924"/>
            <a:ext cx="2438402" cy="3046988"/>
          </a:xfrm>
          <a:prstGeom prst="rect">
            <a:avLst/>
          </a:prstGeom>
          <a:solidFill>
            <a:schemeClr val="tx1">
              <a:lumMod val="50000"/>
              <a:lumOff val="50000"/>
            </a:schemeClr>
          </a:solidFill>
          <a:effectLst>
            <a:glow rad="63500">
              <a:schemeClr val="accent1">
                <a:satMod val="175000"/>
                <a:alpha val="40000"/>
              </a:schemeClr>
            </a:glow>
          </a:effectLst>
        </p:spPr>
        <p:txBody>
          <a:bodyPr wrap="square" rtlCol="0">
            <a:spAutoFit/>
          </a:bodyPr>
          <a:lstStyle/>
          <a:p>
            <a:r>
              <a:rPr lang="en-GB" sz="3200" dirty="0">
                <a:solidFill>
                  <a:schemeClr val="bg1"/>
                </a:solidFill>
              </a:rPr>
              <a:t>RESISTS:</a:t>
            </a:r>
          </a:p>
          <a:p>
            <a:r>
              <a:rPr lang="en-GB" sz="3200" dirty="0">
                <a:solidFill>
                  <a:schemeClr val="bg1"/>
                </a:solidFill>
              </a:rPr>
              <a:t>Vegetable Oil </a:t>
            </a:r>
          </a:p>
          <a:p>
            <a:r>
              <a:rPr lang="en-GB" sz="3200" dirty="0">
                <a:solidFill>
                  <a:schemeClr val="bg1"/>
                </a:solidFill>
              </a:rPr>
              <a:t>Olive Oil</a:t>
            </a:r>
          </a:p>
          <a:p>
            <a:r>
              <a:rPr lang="en-GB" sz="3200" dirty="0">
                <a:solidFill>
                  <a:schemeClr val="bg1"/>
                </a:solidFill>
              </a:rPr>
              <a:t>Vaseline</a:t>
            </a:r>
          </a:p>
          <a:p>
            <a:r>
              <a:rPr lang="en-GB" sz="3200" dirty="0">
                <a:solidFill>
                  <a:schemeClr val="bg1"/>
                </a:solidFill>
              </a:rPr>
              <a:t>Nail Polish</a:t>
            </a:r>
          </a:p>
          <a:p>
            <a:r>
              <a:rPr lang="en-GB" sz="3200" dirty="0">
                <a:solidFill>
                  <a:schemeClr val="bg1"/>
                </a:solidFill>
              </a:rPr>
              <a:t>Syrup</a:t>
            </a:r>
          </a:p>
        </p:txBody>
      </p:sp>
      <p:sp>
        <p:nvSpPr>
          <p:cNvPr id="11" name="Rectangle 10">
            <a:extLst>
              <a:ext uri="{FF2B5EF4-FFF2-40B4-BE49-F238E27FC236}">
                <a16:creationId xmlns:a16="http://schemas.microsoft.com/office/drawing/2014/main" id="{61F116DB-A026-457E-95A1-860B8199FB99}"/>
              </a:ext>
            </a:extLst>
          </p:cNvPr>
          <p:cNvSpPr/>
          <p:nvPr/>
        </p:nvSpPr>
        <p:spPr>
          <a:xfrm>
            <a:off x="9347200" y="6356350"/>
            <a:ext cx="2521680" cy="36512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7046A06-88A9-4AE5-8670-9E64F33C7C1B}"/>
              </a:ext>
            </a:extLst>
          </p:cNvPr>
          <p:cNvPicPr>
            <a:picLocks noChangeAspect="1"/>
          </p:cNvPicPr>
          <p:nvPr/>
        </p:nvPicPr>
        <p:blipFill>
          <a:blip r:embed="rId3"/>
          <a:stretch>
            <a:fillRect/>
          </a:stretch>
        </p:blipFill>
        <p:spPr>
          <a:xfrm>
            <a:off x="7565356" y="3558597"/>
            <a:ext cx="2106487" cy="294113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883B8E7-ED05-4A05-84C0-5DE2D345C673}"/>
              </a:ext>
            </a:extLst>
          </p:cNvPr>
          <p:cNvPicPr>
            <a:picLocks noChangeAspect="1"/>
          </p:cNvPicPr>
          <p:nvPr/>
        </p:nvPicPr>
        <p:blipFill>
          <a:blip r:embed="rId4"/>
          <a:stretch>
            <a:fillRect/>
          </a:stretch>
        </p:blipFill>
        <p:spPr>
          <a:xfrm>
            <a:off x="9855263" y="3558597"/>
            <a:ext cx="2197037" cy="29273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9682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C5759A-B952-4B7B-8E2A-924FE03D79F2}"/>
              </a:ext>
            </a:extLst>
          </p:cNvPr>
          <p:cNvSpPr>
            <a:spLocks noGrp="1"/>
          </p:cNvSpPr>
          <p:nvPr>
            <p:ph type="sldNum" sz="quarter" idx="11"/>
          </p:nvPr>
        </p:nvSpPr>
        <p:spPr/>
        <p:txBody>
          <a:bodyPr/>
          <a:lstStyle/>
          <a:p>
            <a:fld id="{45C00377-489B-40EC-B059-26BDDD2E89B9}" type="slidenum">
              <a:rPr lang="en-US" smtClean="0"/>
              <a:pPr/>
              <a:t>6</a:t>
            </a:fld>
            <a:endParaRPr lang="en-US" dirty="0"/>
          </a:p>
        </p:txBody>
      </p:sp>
      <p:pic>
        <p:nvPicPr>
          <p:cNvPr id="5" name="Picture 4">
            <a:extLst>
              <a:ext uri="{FF2B5EF4-FFF2-40B4-BE49-F238E27FC236}">
                <a16:creationId xmlns:a16="http://schemas.microsoft.com/office/drawing/2014/main" id="{F29E12F4-72E4-43AD-950D-1C9D1EC58EF6}"/>
              </a:ext>
            </a:extLst>
          </p:cNvPr>
          <p:cNvPicPr>
            <a:picLocks noChangeAspect="1"/>
          </p:cNvPicPr>
          <p:nvPr/>
        </p:nvPicPr>
        <p:blipFill rotWithShape="1">
          <a:blip r:embed="rId2">
            <a:grayscl/>
          </a:blip>
          <a:srcRect t="25112"/>
          <a:stretch/>
        </p:blipFill>
        <p:spPr>
          <a:xfrm>
            <a:off x="0" y="-39826"/>
            <a:ext cx="12192000" cy="1841500"/>
          </a:xfrm>
          <a:prstGeom prst="rect">
            <a:avLst/>
          </a:prstGeom>
        </p:spPr>
      </p:pic>
      <p:sp>
        <p:nvSpPr>
          <p:cNvPr id="6" name="Rectangle 5">
            <a:extLst>
              <a:ext uri="{FF2B5EF4-FFF2-40B4-BE49-F238E27FC236}">
                <a16:creationId xmlns:a16="http://schemas.microsoft.com/office/drawing/2014/main" id="{8E80F3D3-5B43-44D4-A4AB-1F58A2447EC5}"/>
              </a:ext>
            </a:extLst>
          </p:cNvPr>
          <p:cNvSpPr/>
          <p:nvPr/>
        </p:nvSpPr>
        <p:spPr>
          <a:xfrm>
            <a:off x="9347200" y="6356350"/>
            <a:ext cx="2521680" cy="36512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A7B1ED3-90AD-4414-86D6-89FBCE0A9D44}"/>
              </a:ext>
            </a:extLst>
          </p:cNvPr>
          <p:cNvSpPr/>
          <p:nvPr/>
        </p:nvSpPr>
        <p:spPr>
          <a:xfrm>
            <a:off x="4436845" y="5336904"/>
            <a:ext cx="4739613" cy="1569660"/>
          </a:xfrm>
          <a:prstGeom prst="rect">
            <a:avLst/>
          </a:prstGeom>
        </p:spPr>
        <p:txBody>
          <a:bodyPr wrap="square">
            <a:spAutoFit/>
          </a:bodyPr>
          <a:lstStyle/>
          <a:p>
            <a:pPr marL="285750" indent="-285750">
              <a:buFont typeface="Courier New" panose="02070309020205020404" pitchFamily="49" charset="0"/>
              <a:buChar char="o"/>
            </a:pPr>
            <a:r>
              <a:rPr lang="en-GB" sz="1600" dirty="0"/>
              <a:t>Under red lights, take a few pieces of darkroom paper. Close up the box – the rest of the process takes place with the lights on</a:t>
            </a:r>
          </a:p>
          <a:p>
            <a:pPr marL="285750" indent="-285750">
              <a:buFont typeface="Courier New" panose="02070309020205020404" pitchFamily="49" charset="0"/>
              <a:buChar char="o"/>
            </a:pPr>
            <a:r>
              <a:rPr lang="en-GB" sz="1600" dirty="0"/>
              <a:t>Choose a resist</a:t>
            </a:r>
          </a:p>
          <a:p>
            <a:pPr marL="285750" indent="-285750">
              <a:buFont typeface="Courier New" panose="02070309020205020404" pitchFamily="49" charset="0"/>
              <a:buChar char="o"/>
            </a:pPr>
            <a:r>
              <a:rPr lang="en-GB" sz="1600" dirty="0"/>
              <a:t>Apply resist to photographic paper</a:t>
            </a:r>
          </a:p>
          <a:p>
            <a:pPr marL="285750" indent="-285750">
              <a:buFont typeface="Courier New" panose="02070309020205020404" pitchFamily="49" charset="0"/>
              <a:buChar char="o"/>
            </a:pPr>
            <a:r>
              <a:rPr lang="en-GB" sz="1600" dirty="0"/>
              <a:t>Put photographic paper into chemicals in any order</a:t>
            </a:r>
          </a:p>
        </p:txBody>
      </p:sp>
      <p:sp>
        <p:nvSpPr>
          <p:cNvPr id="9" name="Rectangle 8">
            <a:extLst>
              <a:ext uri="{FF2B5EF4-FFF2-40B4-BE49-F238E27FC236}">
                <a16:creationId xmlns:a16="http://schemas.microsoft.com/office/drawing/2014/main" id="{7F6392A6-40BB-4A64-BAAA-C54FBCACD8B0}"/>
              </a:ext>
            </a:extLst>
          </p:cNvPr>
          <p:cNvSpPr/>
          <p:nvPr/>
        </p:nvSpPr>
        <p:spPr>
          <a:xfrm>
            <a:off x="133350" y="151309"/>
            <a:ext cx="10622523" cy="769441"/>
          </a:xfrm>
          <a:prstGeom prst="rect">
            <a:avLst/>
          </a:prstGeom>
        </p:spPr>
        <p:txBody>
          <a:bodyPr wrap="none">
            <a:spAutoFit/>
          </a:bodyPr>
          <a:lstStyle/>
          <a:p>
            <a:r>
              <a:rPr lang="en-GB" sz="4400" b="1" dirty="0">
                <a:solidFill>
                  <a:schemeClr val="bg1"/>
                </a:solidFill>
              </a:rPr>
              <a:t>HOW TO MAKE AN ABSTRACT CHEMIGRAM?</a:t>
            </a:r>
          </a:p>
        </p:txBody>
      </p:sp>
      <p:sp>
        <p:nvSpPr>
          <p:cNvPr id="10" name="Rectangle 9">
            <a:extLst>
              <a:ext uri="{FF2B5EF4-FFF2-40B4-BE49-F238E27FC236}">
                <a16:creationId xmlns:a16="http://schemas.microsoft.com/office/drawing/2014/main" id="{8423A9E2-C1E1-43F8-8F7F-9526180B5E7F}"/>
              </a:ext>
            </a:extLst>
          </p:cNvPr>
          <p:cNvSpPr/>
          <p:nvPr/>
        </p:nvSpPr>
        <p:spPr>
          <a:xfrm>
            <a:off x="8486592" y="1642897"/>
            <a:ext cx="3699423" cy="2246769"/>
          </a:xfrm>
          <a:prstGeom prst="rect">
            <a:avLst/>
          </a:prstGeom>
        </p:spPr>
        <p:txBody>
          <a:bodyPr wrap="square">
            <a:spAutoFit/>
          </a:bodyPr>
          <a:lstStyle/>
          <a:p>
            <a:pPr marL="342900" indent="-342900">
              <a:buFont typeface="+mj-lt"/>
              <a:buAutoNum type="arabicPeriod"/>
            </a:pPr>
            <a:r>
              <a:rPr lang="en-GB" sz="2000" dirty="0"/>
              <a:t>Submerged one third of paper into stop, turned upside down so chemical runs down paper.</a:t>
            </a:r>
          </a:p>
          <a:p>
            <a:pPr marL="342900" indent="-342900">
              <a:buFont typeface="+mj-lt"/>
              <a:buAutoNum type="arabicPeriod"/>
            </a:pPr>
            <a:r>
              <a:rPr lang="en-GB" sz="2000" dirty="0"/>
              <a:t>Submerged two thirds in developer.</a:t>
            </a:r>
          </a:p>
          <a:p>
            <a:pPr marL="342900" indent="-342900">
              <a:buFont typeface="+mj-lt"/>
              <a:buAutoNum type="arabicPeriod"/>
            </a:pPr>
            <a:r>
              <a:rPr lang="en-GB" sz="2000" dirty="0"/>
              <a:t>Submerged whole thing in fixer.</a:t>
            </a:r>
          </a:p>
        </p:txBody>
      </p:sp>
      <p:pic>
        <p:nvPicPr>
          <p:cNvPr id="11" name="Picture 10">
            <a:extLst>
              <a:ext uri="{FF2B5EF4-FFF2-40B4-BE49-F238E27FC236}">
                <a16:creationId xmlns:a16="http://schemas.microsoft.com/office/drawing/2014/main" id="{D2BFBDAF-D626-4E17-B7F5-C692CB58AA9F}"/>
              </a:ext>
            </a:extLst>
          </p:cNvPr>
          <p:cNvPicPr>
            <a:picLocks noChangeAspect="1"/>
          </p:cNvPicPr>
          <p:nvPr/>
        </p:nvPicPr>
        <p:blipFill>
          <a:blip r:embed="rId3"/>
          <a:stretch>
            <a:fillRect/>
          </a:stretch>
        </p:blipFill>
        <p:spPr>
          <a:xfrm>
            <a:off x="9191260" y="3952988"/>
            <a:ext cx="2318480" cy="2831809"/>
          </a:xfrm>
          <a:prstGeom prst="rect">
            <a:avLst/>
          </a:prstGeom>
        </p:spPr>
      </p:pic>
      <p:sp>
        <p:nvSpPr>
          <p:cNvPr id="12" name="Rectangle 11">
            <a:extLst>
              <a:ext uri="{FF2B5EF4-FFF2-40B4-BE49-F238E27FC236}">
                <a16:creationId xmlns:a16="http://schemas.microsoft.com/office/drawing/2014/main" id="{14AD5E1E-500D-4187-B215-B0FDEE2AC087}"/>
              </a:ext>
            </a:extLst>
          </p:cNvPr>
          <p:cNvSpPr/>
          <p:nvPr/>
        </p:nvSpPr>
        <p:spPr>
          <a:xfrm>
            <a:off x="4657907" y="1632188"/>
            <a:ext cx="3587020" cy="1631216"/>
          </a:xfrm>
          <a:prstGeom prst="rect">
            <a:avLst/>
          </a:prstGeom>
        </p:spPr>
        <p:txBody>
          <a:bodyPr wrap="square">
            <a:spAutoFit/>
          </a:bodyPr>
          <a:lstStyle/>
          <a:p>
            <a:r>
              <a:rPr lang="en-GB" sz="2000" dirty="0"/>
              <a:t>Bend the paper into a U shape so the developer can only touch the middle of the paper increases control over the liquid and produces interesting results.</a:t>
            </a:r>
          </a:p>
        </p:txBody>
      </p:sp>
      <p:pic>
        <p:nvPicPr>
          <p:cNvPr id="13" name="Picture 12">
            <a:extLst>
              <a:ext uri="{FF2B5EF4-FFF2-40B4-BE49-F238E27FC236}">
                <a16:creationId xmlns:a16="http://schemas.microsoft.com/office/drawing/2014/main" id="{9E69873D-C262-458A-83CC-CA58EB18E270}"/>
              </a:ext>
            </a:extLst>
          </p:cNvPr>
          <p:cNvPicPr>
            <a:picLocks noChangeAspect="1"/>
          </p:cNvPicPr>
          <p:nvPr/>
        </p:nvPicPr>
        <p:blipFill>
          <a:blip r:embed="rId4"/>
          <a:stretch>
            <a:fillRect/>
          </a:stretch>
        </p:blipFill>
        <p:spPr>
          <a:xfrm>
            <a:off x="4826730" y="3231673"/>
            <a:ext cx="3025593" cy="2144945"/>
          </a:xfrm>
          <a:prstGeom prst="rect">
            <a:avLst/>
          </a:prstGeom>
        </p:spPr>
      </p:pic>
      <p:sp>
        <p:nvSpPr>
          <p:cNvPr id="14" name="Rectangle 13">
            <a:extLst>
              <a:ext uri="{FF2B5EF4-FFF2-40B4-BE49-F238E27FC236}">
                <a16:creationId xmlns:a16="http://schemas.microsoft.com/office/drawing/2014/main" id="{AD1CBF3E-550B-4885-BF67-232A0C3A4F6B}"/>
              </a:ext>
            </a:extLst>
          </p:cNvPr>
          <p:cNvSpPr/>
          <p:nvPr/>
        </p:nvSpPr>
        <p:spPr>
          <a:xfrm>
            <a:off x="68136" y="1541106"/>
            <a:ext cx="4365990" cy="5262979"/>
          </a:xfrm>
          <a:prstGeom prst="rect">
            <a:avLst/>
          </a:prstGeom>
        </p:spPr>
        <p:txBody>
          <a:bodyPr wrap="square">
            <a:spAutoFit/>
          </a:bodyPr>
          <a:lstStyle/>
          <a:p>
            <a:r>
              <a:rPr lang="en-GB" sz="2400" dirty="0"/>
              <a:t>Cordier discovered in 1956 was that a resist can hold back the chemical effects of developer and fixer on black and white photo paper for a time. Paper put into developer that has been exposed to normal room light for varying periods of time will turn black, except where a resist blocks the chemical reaction. The parts of the paper protected by the resist will continue to change colour from extended exposure to room light.</a:t>
            </a:r>
          </a:p>
        </p:txBody>
      </p:sp>
    </p:spTree>
    <p:extLst>
      <p:ext uri="{BB962C8B-B14F-4D97-AF65-F5344CB8AC3E}">
        <p14:creationId xmlns:p14="http://schemas.microsoft.com/office/powerpoint/2010/main" val="25729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350BD-58C8-49B5-ACAB-8C84990D4899}"/>
              </a:ext>
            </a:extLst>
          </p:cNvPr>
          <p:cNvPicPr>
            <a:picLocks noChangeAspect="1"/>
          </p:cNvPicPr>
          <p:nvPr/>
        </p:nvPicPr>
        <p:blipFill rotWithShape="1">
          <a:blip r:embed="rId2">
            <a:grayscl/>
          </a:blip>
          <a:srcRect t="25112"/>
          <a:stretch/>
        </p:blipFill>
        <p:spPr>
          <a:xfrm>
            <a:off x="0" y="0"/>
            <a:ext cx="12192000" cy="1841500"/>
          </a:xfrm>
          <a:prstGeom prst="rect">
            <a:avLst/>
          </a:prstGeom>
        </p:spPr>
      </p:pic>
      <p:sp>
        <p:nvSpPr>
          <p:cNvPr id="2" name="Slide Number Placeholder 1">
            <a:extLst>
              <a:ext uri="{FF2B5EF4-FFF2-40B4-BE49-F238E27FC236}">
                <a16:creationId xmlns:a16="http://schemas.microsoft.com/office/drawing/2014/main" id="{DF41D3A2-EF31-47E3-B382-A29293646E85}"/>
              </a:ext>
            </a:extLst>
          </p:cNvPr>
          <p:cNvSpPr>
            <a:spLocks noGrp="1"/>
          </p:cNvSpPr>
          <p:nvPr>
            <p:ph type="sldNum" sz="quarter" idx="11"/>
          </p:nvPr>
        </p:nvSpPr>
        <p:spPr/>
        <p:txBody>
          <a:bodyPr/>
          <a:lstStyle/>
          <a:p>
            <a:fld id="{45C00377-489B-40EC-B059-26BDDD2E89B9}" type="slidenum">
              <a:rPr lang="en-US" smtClean="0"/>
              <a:pPr/>
              <a:t>7</a:t>
            </a:fld>
            <a:endParaRPr lang="en-US" dirty="0"/>
          </a:p>
        </p:txBody>
      </p:sp>
      <p:sp>
        <p:nvSpPr>
          <p:cNvPr id="3" name="TextBox 2">
            <a:extLst>
              <a:ext uri="{FF2B5EF4-FFF2-40B4-BE49-F238E27FC236}">
                <a16:creationId xmlns:a16="http://schemas.microsoft.com/office/drawing/2014/main" id="{C6AB710E-1342-4BFC-BB23-11C8ABAC4ECB}"/>
              </a:ext>
            </a:extLst>
          </p:cNvPr>
          <p:cNvSpPr txBox="1"/>
          <p:nvPr/>
        </p:nvSpPr>
        <p:spPr>
          <a:xfrm>
            <a:off x="0" y="0"/>
            <a:ext cx="3213100" cy="830997"/>
          </a:xfrm>
          <a:prstGeom prst="rect">
            <a:avLst/>
          </a:prstGeom>
          <a:noFill/>
        </p:spPr>
        <p:txBody>
          <a:bodyPr wrap="square" rtlCol="0">
            <a:spAutoFit/>
          </a:bodyPr>
          <a:lstStyle/>
          <a:p>
            <a:r>
              <a:rPr lang="en-GB" sz="4800" b="1" dirty="0">
                <a:solidFill>
                  <a:schemeClr val="bg1"/>
                </a:solidFill>
              </a:rPr>
              <a:t>Equipment:</a:t>
            </a:r>
          </a:p>
        </p:txBody>
      </p:sp>
      <p:sp>
        <p:nvSpPr>
          <p:cNvPr id="5" name="TextBox 4">
            <a:extLst>
              <a:ext uri="{FF2B5EF4-FFF2-40B4-BE49-F238E27FC236}">
                <a16:creationId xmlns:a16="http://schemas.microsoft.com/office/drawing/2014/main" id="{FED18BF7-CB81-4DF7-AA27-38F74DCCAA3E}"/>
              </a:ext>
            </a:extLst>
          </p:cNvPr>
          <p:cNvSpPr txBox="1"/>
          <p:nvPr/>
        </p:nvSpPr>
        <p:spPr>
          <a:xfrm>
            <a:off x="139700" y="1779687"/>
            <a:ext cx="12052300" cy="5078313"/>
          </a:xfrm>
          <a:prstGeom prst="rect">
            <a:avLst/>
          </a:prstGeom>
          <a:noFill/>
        </p:spPr>
        <p:txBody>
          <a:bodyPr wrap="square" rtlCol="0">
            <a:spAutoFit/>
          </a:bodyPr>
          <a:lstStyle/>
          <a:p>
            <a:pPr marL="457200" indent="-457200">
              <a:buFont typeface="Wingdings" panose="05000000000000000000" pitchFamily="2" charset="2"/>
              <a:buChar char="§"/>
            </a:pPr>
            <a:r>
              <a:rPr lang="en-GB" sz="3600" dirty="0"/>
              <a:t>Tray of Developer</a:t>
            </a:r>
          </a:p>
          <a:p>
            <a:pPr marL="457200" indent="-457200">
              <a:buFont typeface="Wingdings" panose="05000000000000000000" pitchFamily="2" charset="2"/>
              <a:buChar char="§"/>
            </a:pPr>
            <a:r>
              <a:rPr lang="en-GB" sz="3600" dirty="0"/>
              <a:t>Tray of Stop</a:t>
            </a:r>
          </a:p>
          <a:p>
            <a:pPr marL="457200" indent="-457200">
              <a:buFont typeface="Wingdings" panose="05000000000000000000" pitchFamily="2" charset="2"/>
              <a:buChar char="§"/>
            </a:pPr>
            <a:r>
              <a:rPr lang="en-GB" sz="3600" dirty="0"/>
              <a:t>Tray of Fix</a:t>
            </a:r>
          </a:p>
          <a:p>
            <a:pPr marL="457200" indent="-457200">
              <a:buFont typeface="Wingdings" panose="05000000000000000000" pitchFamily="2" charset="2"/>
              <a:buChar char="§"/>
            </a:pPr>
            <a:r>
              <a:rPr lang="en-GB" sz="3600" dirty="0"/>
              <a:t>Tray of Water</a:t>
            </a:r>
          </a:p>
          <a:p>
            <a:pPr marL="457200" indent="-457200">
              <a:buFont typeface="Wingdings" panose="05000000000000000000" pitchFamily="2" charset="2"/>
              <a:buChar char="§"/>
            </a:pPr>
            <a:r>
              <a:rPr lang="en-GB" sz="3600" dirty="0"/>
              <a:t>Gloves</a:t>
            </a:r>
          </a:p>
          <a:p>
            <a:pPr marL="457200" indent="-457200">
              <a:buFont typeface="Wingdings" panose="05000000000000000000" pitchFamily="2" charset="2"/>
              <a:buChar char="§"/>
            </a:pPr>
            <a:r>
              <a:rPr lang="en-GB" sz="3600" dirty="0"/>
              <a:t>Tongs</a:t>
            </a:r>
          </a:p>
          <a:p>
            <a:pPr marL="457200" indent="-457200">
              <a:buFont typeface="Wingdings" panose="05000000000000000000" pitchFamily="2" charset="2"/>
              <a:buChar char="§"/>
            </a:pPr>
            <a:r>
              <a:rPr lang="en-GB" sz="3600" dirty="0"/>
              <a:t>Photographic Paper</a:t>
            </a:r>
          </a:p>
          <a:p>
            <a:pPr marL="457200" indent="-457200">
              <a:buFont typeface="Wingdings" panose="05000000000000000000" pitchFamily="2" charset="2"/>
              <a:buChar char="§"/>
            </a:pPr>
            <a:r>
              <a:rPr lang="en-GB" sz="3600" dirty="0"/>
              <a:t>Resists: oils, Vaseline, nail polish, honey, butter</a:t>
            </a:r>
          </a:p>
          <a:p>
            <a:pPr marL="457200" indent="-457200">
              <a:buFont typeface="Wingdings" panose="05000000000000000000" pitchFamily="2" charset="2"/>
              <a:buChar char="§"/>
            </a:pPr>
            <a:r>
              <a:rPr lang="en-GB" sz="3600" dirty="0"/>
              <a:t>Paint brushes </a:t>
            </a:r>
          </a:p>
        </p:txBody>
      </p:sp>
      <p:sp>
        <p:nvSpPr>
          <p:cNvPr id="6" name="Rectangle 5">
            <a:extLst>
              <a:ext uri="{FF2B5EF4-FFF2-40B4-BE49-F238E27FC236}">
                <a16:creationId xmlns:a16="http://schemas.microsoft.com/office/drawing/2014/main" id="{ED9B07C3-A516-45E7-9AB7-66CF362B888B}"/>
              </a:ext>
            </a:extLst>
          </p:cNvPr>
          <p:cNvSpPr/>
          <p:nvPr/>
        </p:nvSpPr>
        <p:spPr>
          <a:xfrm>
            <a:off x="9347200" y="6356350"/>
            <a:ext cx="2521680" cy="36512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5567408"/>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70525_Winter presentation_RVA_v4" id="{91C247C0-9792-4AE7-8EEA-B3150EBE7BD6}" vid="{F3D0811F-95D8-41D9-BF9E-67AEC89BF5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B5078F9-D130-4E79-8F07-E7E780507177}">
  <ds:schemaRefs>
    <ds:schemaRef ds:uri="http://schemas.microsoft.com/sharepoint/v3/contenttype/forms"/>
  </ds:schemaRefs>
</ds:datastoreItem>
</file>

<file path=customXml/itemProps2.xml><?xml version="1.0" encoding="utf-8"?>
<ds:datastoreItem xmlns:ds="http://schemas.openxmlformats.org/officeDocument/2006/customXml" ds:itemID="{1895D74D-26D7-49C9-8A36-D41CC0C55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8431F2-A5DE-4862-B389-24C8222A4BD2}">
  <ds:schemaRef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71af3243-3dd4-4a8d-8c0d-dd76da1f02a5"/>
    <ds:schemaRef ds:uri="http://schemas.microsoft.com/office/2006/documentManagement/types"/>
    <ds:schemaRef ds:uri="http://purl.org/dc/dcmitype/"/>
    <ds:schemaRef ds:uri="http://purl.org/dc/terms/"/>
    <ds:schemaRef ds:uri="http://purl.org/dc/elements/1.1/"/>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Ion</Template>
  <TotalTime>0</TotalTime>
  <Words>669</Words>
  <Application>Microsoft Office PowerPoint</Application>
  <PresentationFormat>Widescreen</PresentationFormat>
  <Paragraphs>54</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Bebas</vt:lpstr>
      <vt:lpstr>Calibri</vt:lpstr>
      <vt:lpstr>Cambria</vt:lpstr>
      <vt:lpstr>Courier New</vt:lpstr>
      <vt:lpstr>Gill Sans</vt:lpstr>
      <vt:lpstr>Wingdings</vt:lpstr>
      <vt:lpstr>Office Theme</vt:lpstr>
      <vt:lpstr>Chemigrams</vt:lpstr>
      <vt:lpstr>PowerPoint Presentation</vt:lpstr>
      <vt:lpstr>PowerPoint Presentation</vt:lpstr>
      <vt:lpstr>Chemigrams are created by forcing a chemical reaction between photographic paper and photographic chemistry</vt:lpstr>
      <vt:lpstr>Experimentation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2022-07-11T08:39:37Z</dcterms:created>
  <dcterms:modified xsi:type="dcterms:W3CDTF">2022-07-11T11:54:02Z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