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13"/>
  </p:notesMasterIdLst>
  <p:handoutMasterIdLst>
    <p:handoutMasterId r:id="rId14"/>
  </p:handoutMasterIdLst>
  <p:sldIdLst>
    <p:sldId id="311" r:id="rId2"/>
    <p:sldId id="324" r:id="rId3"/>
    <p:sldId id="318" r:id="rId4"/>
    <p:sldId id="319" r:id="rId5"/>
    <p:sldId id="328" r:id="rId6"/>
    <p:sldId id="292" r:id="rId7"/>
    <p:sldId id="316" r:id="rId8"/>
    <p:sldId id="332" r:id="rId9"/>
    <p:sldId id="322" r:id="rId10"/>
    <p:sldId id="307" r:id="rId11"/>
    <p:sldId id="331" r:id="rId12"/>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291" autoAdjust="0"/>
  </p:normalViewPr>
  <p:slideViewPr>
    <p:cSldViewPr>
      <p:cViewPr varScale="1">
        <p:scale>
          <a:sx n="101" d="100"/>
          <a:sy n="101" d="100"/>
        </p:scale>
        <p:origin x="468" y="10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567DDAF5-6994-448A-9157-67C66E4FDE99}" type="datetimeFigureOut">
              <a:rPr lang="en-GB" smtClean="0"/>
              <a:t>23/09/2022</a:t>
            </a:fld>
            <a:endParaRPr lang="en-GB" dirty="0"/>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17D36785-1694-447D-B593-CD0C6F83D23F}" type="slidenum">
              <a:rPr lang="en-GB" smtClean="0"/>
              <a:t>‹#›</a:t>
            </a:fld>
            <a:endParaRPr lang="en-GB" dirty="0"/>
          </a:p>
        </p:txBody>
      </p:sp>
    </p:spTree>
    <p:extLst>
      <p:ext uri="{BB962C8B-B14F-4D97-AF65-F5344CB8AC3E}">
        <p14:creationId xmlns:p14="http://schemas.microsoft.com/office/powerpoint/2010/main" val="2790756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F4AF425-468C-4779-A3EC-10E19CF7C3B1}" type="datetimeFigureOut">
              <a:rPr lang="en-GB" smtClean="0"/>
              <a:t>23/09/2022</a:t>
            </a:fld>
            <a:endParaRPr lang="en-GB" dirty="0"/>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E1DFC4DF-AB07-4E5A-9775-4D634A850307}" type="slidenum">
              <a:rPr lang="en-GB" smtClean="0"/>
              <a:t>‹#›</a:t>
            </a:fld>
            <a:endParaRPr lang="en-GB" dirty="0"/>
          </a:p>
        </p:txBody>
      </p:sp>
    </p:spTree>
    <p:extLst>
      <p:ext uri="{BB962C8B-B14F-4D97-AF65-F5344CB8AC3E}">
        <p14:creationId xmlns:p14="http://schemas.microsoft.com/office/powerpoint/2010/main" val="280114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A9B380-4D10-4056-8780-17B192172A44}" type="slidenum">
              <a:rPr lang="en-GB" smtClean="0"/>
              <a:pPr/>
              <a:t>1</a:t>
            </a:fld>
            <a:endParaRPr lang="en-GB" dirty="0"/>
          </a:p>
        </p:txBody>
      </p:sp>
    </p:spTree>
    <p:extLst>
      <p:ext uri="{BB962C8B-B14F-4D97-AF65-F5344CB8AC3E}">
        <p14:creationId xmlns:p14="http://schemas.microsoft.com/office/powerpoint/2010/main" val="237345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FC4DF-AB07-4E5A-9775-4D634A850307}" type="slidenum">
              <a:rPr lang="en-GB" smtClean="0"/>
              <a:t>2</a:t>
            </a:fld>
            <a:endParaRPr lang="en-GB" dirty="0"/>
          </a:p>
        </p:txBody>
      </p:sp>
    </p:spTree>
    <p:extLst>
      <p:ext uri="{BB962C8B-B14F-4D97-AF65-F5344CB8AC3E}">
        <p14:creationId xmlns:p14="http://schemas.microsoft.com/office/powerpoint/2010/main" val="136453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D70D659-63A8-4A09-9764-EA33994CD661}" type="slidenum">
              <a:rPr lang="en-GB" sz="1200" smtClean="0"/>
              <a:pPr/>
              <a:t>3</a:t>
            </a:fld>
            <a:endParaRPr lang="en-GB"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5024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D70D659-63A8-4A09-9764-EA33994CD661}" type="slidenum">
              <a:rPr lang="en-GB" sz="1200" smtClean="0"/>
              <a:pPr/>
              <a:t>4</a:t>
            </a:fld>
            <a:endParaRPr lang="en-GB"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25088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FC4DF-AB07-4E5A-9775-4D634A850307}" type="slidenum">
              <a:rPr lang="en-GB" smtClean="0"/>
              <a:t>6</a:t>
            </a:fld>
            <a:endParaRPr lang="en-GB" dirty="0"/>
          </a:p>
        </p:txBody>
      </p:sp>
    </p:spTree>
    <p:extLst>
      <p:ext uri="{BB962C8B-B14F-4D97-AF65-F5344CB8AC3E}">
        <p14:creationId xmlns:p14="http://schemas.microsoft.com/office/powerpoint/2010/main" val="142818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D70D659-63A8-4A09-9764-EA33994CD661}" type="slidenum">
              <a:rPr lang="en-GB" sz="1200" smtClean="0"/>
              <a:pPr/>
              <a:t>7</a:t>
            </a:fld>
            <a:endParaRPr lang="en-GB"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27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FC4DF-AB07-4E5A-9775-4D634A850307}" type="slidenum">
              <a:rPr lang="en-GB" smtClean="0"/>
              <a:t>9</a:t>
            </a:fld>
            <a:endParaRPr lang="en-GB" dirty="0"/>
          </a:p>
        </p:txBody>
      </p:sp>
    </p:spTree>
    <p:extLst>
      <p:ext uri="{BB962C8B-B14F-4D97-AF65-F5344CB8AC3E}">
        <p14:creationId xmlns:p14="http://schemas.microsoft.com/office/powerpoint/2010/main" val="2149837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FC4DF-AB07-4E5A-9775-4D634A850307}" type="slidenum">
              <a:rPr lang="en-GB" smtClean="0"/>
              <a:t>10</a:t>
            </a:fld>
            <a:endParaRPr lang="en-GB" dirty="0"/>
          </a:p>
        </p:txBody>
      </p:sp>
    </p:spTree>
    <p:extLst>
      <p:ext uri="{BB962C8B-B14F-4D97-AF65-F5344CB8AC3E}">
        <p14:creationId xmlns:p14="http://schemas.microsoft.com/office/powerpoint/2010/main" val="318135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6F27301-87E1-4633-AA02-67B6662F3DEB}" type="datetimeFigureOut">
              <a:rPr lang="en-GB" smtClean="0"/>
              <a:t>23/09/2022</a:t>
            </a:fld>
            <a:endParaRPr lang="en-GB" dirty="0"/>
          </a:p>
        </p:txBody>
      </p:sp>
      <p:sp>
        <p:nvSpPr>
          <p:cNvPr id="5" name="Footer Placeholder 4"/>
          <p:cNvSpPr>
            <a:spLocks noGrp="1"/>
          </p:cNvSpPr>
          <p:nvPr>
            <p:ph type="ftr" sz="quarter" idx="11"/>
          </p:nvPr>
        </p:nvSpPr>
        <p:spPr>
          <a:xfrm>
            <a:off x="3623733" y="6117336"/>
            <a:ext cx="3609438" cy="365125"/>
          </a:xfrm>
        </p:spPr>
        <p:txBody>
          <a:bodyPr/>
          <a:lstStyle/>
          <a:p>
            <a:endParaRPr lang="en-GB" dirty="0"/>
          </a:p>
        </p:txBody>
      </p:sp>
      <p:sp>
        <p:nvSpPr>
          <p:cNvPr id="6" name="Slide Number Placeholder 5"/>
          <p:cNvSpPr>
            <a:spLocks noGrp="1"/>
          </p:cNvSpPr>
          <p:nvPr>
            <p:ph type="sldNum" sz="quarter" idx="12"/>
          </p:nvPr>
        </p:nvSpPr>
        <p:spPr>
          <a:xfrm>
            <a:off x="8275320" y="6117336"/>
            <a:ext cx="411480" cy="365125"/>
          </a:xfrm>
        </p:spPr>
        <p:txBody>
          <a:bodyPr/>
          <a:lstStyle/>
          <a:p>
            <a:fld id="{23B86579-B248-4F26-BA82-EAE19279C421}" type="slidenum">
              <a:rPr lang="en-GB" smtClean="0"/>
              <a:t>‹#›</a:t>
            </a:fld>
            <a:endParaRPr lang="en-GB"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874820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237729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3372793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876920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150201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417305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3541295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3129477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2620203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6F27301-87E1-4633-AA02-67B6662F3DEB}" type="datetimeFigureOut">
              <a:rPr lang="en-GB" smtClean="0"/>
              <a:t>23/09/2022</a:t>
            </a:fld>
            <a:endParaRPr lang="en-GB" dirty="0"/>
          </a:p>
        </p:txBody>
      </p:sp>
      <p:sp>
        <p:nvSpPr>
          <p:cNvPr id="5" name="Footer Placeholder 4"/>
          <p:cNvSpPr>
            <a:spLocks noGrp="1"/>
          </p:cNvSpPr>
          <p:nvPr>
            <p:ph type="ftr" sz="quarter" idx="11"/>
          </p:nvPr>
        </p:nvSpPr>
        <p:spPr>
          <a:xfrm>
            <a:off x="1972647" y="6108173"/>
            <a:ext cx="5314517" cy="365125"/>
          </a:xfrm>
        </p:spPr>
        <p:txBody>
          <a:bodyPr/>
          <a:lstStyle/>
          <a:p>
            <a:endParaRPr lang="en-GB" dirty="0"/>
          </a:p>
        </p:txBody>
      </p:sp>
      <p:sp>
        <p:nvSpPr>
          <p:cNvPr id="6" name="Slide Number Placeholder 5"/>
          <p:cNvSpPr>
            <a:spLocks noGrp="1"/>
          </p:cNvSpPr>
          <p:nvPr>
            <p:ph type="sldNum" sz="quarter" idx="12"/>
          </p:nvPr>
        </p:nvSpPr>
        <p:spPr>
          <a:xfrm>
            <a:off x="8258967" y="6108173"/>
            <a:ext cx="427833" cy="365125"/>
          </a:xfrm>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5874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273317" y="6116070"/>
            <a:ext cx="413483" cy="365125"/>
          </a:xfrm>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181766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149160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348756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265946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218325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23015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27301-87E1-4633-AA02-67B6662F3DEB}" type="datetimeFigureOut">
              <a:rPr lang="en-GB" smtClean="0"/>
              <a:t>23/09/2022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53103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F27301-87E1-4633-AA02-67B6662F3DEB}" type="datetimeFigureOut">
              <a:rPr lang="en-GB" smtClean="0"/>
              <a:t>23/09/2022</a:t>
            </a:fld>
            <a:endParaRPr lang="en-GB"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B86579-B248-4F26-BA82-EAE19279C421}" type="slidenum">
              <a:rPr lang="en-GB" smtClean="0"/>
              <a:t>‹#›</a:t>
            </a:fld>
            <a:endParaRPr lang="en-GB" dirty="0"/>
          </a:p>
        </p:txBody>
      </p:sp>
      <p:pic>
        <p:nvPicPr>
          <p:cNvPr id="21" name="Picture 20"/>
          <p:cNvPicPr>
            <a:picLocks noChangeAspect="1"/>
          </p:cNvPicPr>
          <p:nvPr userDrawn="1"/>
        </p:nvPicPr>
        <p:blipFill>
          <a:blip r:embed="rId19" cstate="print">
            <a:extLst>
              <a:ext uri="{BEBA8EAE-BF5A-486C-A8C5-ECC9F3942E4B}">
                <a14:imgProps xmlns:a14="http://schemas.microsoft.com/office/drawing/2010/main">
                  <a14:imgLayer r:embed="rId20">
                    <a14:imgEffect>
                      <a14:backgroundRemoval t="0" b="100000" l="239" r="100000">
                        <a14:foregroundMark x1="22967" y1="50413" x2="22967" y2="50413"/>
                        <a14:foregroundMark x1="42344" y1="41322" x2="42344" y2="41322"/>
                        <a14:foregroundMark x1="77033" y1="39669" x2="77033" y2="39669"/>
                        <a14:foregroundMark x1="65311" y1="45455" x2="65311" y2="45455"/>
                        <a14:foregroundMark x1="70335" y1="44628" x2="70335" y2="44628"/>
                        <a14:foregroundMark x1="68660" y1="52479" x2="68660" y2="52479"/>
                        <a14:foregroundMark x1="68182" y1="64050" x2="68182" y2="64050"/>
                        <a14:foregroundMark x1="74641" y1="78512" x2="74641" y2="78512"/>
                        <a14:foregroundMark x1="85885" y1="75207" x2="85885" y2="75207"/>
                        <a14:foregroundMark x1="87799" y1="53306" x2="87799" y2="53306"/>
                        <a14:foregroundMark x1="80383" y1="46281" x2="80383" y2="46281"/>
                        <a14:foregroundMark x1="71292" y1="47934" x2="71292" y2="47934"/>
                        <a14:foregroundMark x1="76077" y1="33058" x2="76077" y2="33058"/>
                        <a14:foregroundMark x1="73684" y1="27686" x2="73684" y2="27686"/>
                        <a14:foregroundMark x1="79426" y1="17769" x2="79426" y2="17769"/>
                        <a14:foregroundMark x1="82057" y1="16942" x2="82057" y2="16942"/>
                        <a14:foregroundMark x1="83493" y1="15289" x2="83493" y2="15289"/>
                        <a14:foregroundMark x1="76077" y1="18595" x2="76077" y2="18595"/>
                        <a14:foregroundMark x1="74163" y1="44628" x2="74163" y2="44628"/>
                        <a14:foregroundMark x1="18421" y1="52479" x2="18421" y2="52479"/>
                        <a14:foregroundMark x1="18421" y1="52479" x2="18421" y2="52479"/>
                        <a14:foregroundMark x1="17943" y1="52479" x2="17943" y2="52479"/>
                        <a14:foregroundMark x1="17464" y1="52479" x2="17464" y2="52479"/>
                        <a14:foregroundMark x1="15072" y1="53306" x2="15072" y2="53306"/>
                        <a14:foregroundMark x1="91148" y1="64050" x2="91148" y2="64050"/>
                      </a14:backgroundRemoval>
                    </a14:imgEffect>
                  </a14:imgLayer>
                </a14:imgProps>
              </a:ext>
              <a:ext uri="{28A0092B-C50C-407E-A947-70E740481C1C}">
                <a14:useLocalDpi xmlns:a14="http://schemas.microsoft.com/office/drawing/2010/main" val="0"/>
              </a:ext>
            </a:extLst>
          </a:blip>
          <a:stretch>
            <a:fillRect/>
          </a:stretch>
        </p:blipFill>
        <p:spPr>
          <a:xfrm>
            <a:off x="7403471" y="0"/>
            <a:ext cx="1740529" cy="1008112"/>
          </a:xfrm>
          <a:prstGeom prst="rect">
            <a:avLst/>
          </a:prstGeom>
        </p:spPr>
      </p:pic>
    </p:spTree>
    <p:extLst>
      <p:ext uri="{BB962C8B-B14F-4D97-AF65-F5344CB8AC3E}">
        <p14:creationId xmlns:p14="http://schemas.microsoft.com/office/powerpoint/2010/main" val="22993709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hyperlink" Target="mailto:tammie.best@teignmouthschool.co.uk" TargetMode="External"/><Relationship Id="rId3" Type="http://schemas.openxmlformats.org/officeDocument/2006/relationships/hyperlink" Target="mailto:ichael.feeney@teignmouthschool.co.uk" TargetMode="External"/><Relationship Id="rId7" Type="http://schemas.openxmlformats.org/officeDocument/2006/relationships/hyperlink" Target="mailto:sarah.dart@teignmouthschool.co.u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mailto:abby.bartlett@teignmouthschool.co.uk" TargetMode="External"/><Relationship Id="rId5" Type="http://schemas.openxmlformats.org/officeDocument/2006/relationships/hyperlink" Target="mailto:becky.gibbs@teignmouthschool.co.uk" TargetMode="External"/><Relationship Id="rId10" Type="http://schemas.openxmlformats.org/officeDocument/2006/relationships/image" Target="../media/image9.jpeg"/><Relationship Id="rId4" Type="http://schemas.openxmlformats.org/officeDocument/2006/relationships/hyperlink" Target="mailto:Kelly.moloney@teignmouthschool.co.uk"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7"/>
          <p:cNvSpPr>
            <a:spLocks noChangeArrowheads="1"/>
          </p:cNvSpPr>
          <p:nvPr/>
        </p:nvSpPr>
        <p:spPr bwMode="auto">
          <a:xfrm>
            <a:off x="-14291" y="0"/>
            <a:ext cx="9143999" cy="3440907"/>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099" name="Rectangle 8"/>
          <p:cNvSpPr>
            <a:spLocks noChangeArrowheads="1"/>
          </p:cNvSpPr>
          <p:nvPr/>
        </p:nvSpPr>
        <p:spPr bwMode="auto">
          <a:xfrm>
            <a:off x="1147764" y="2387205"/>
            <a:ext cx="6855619" cy="1529953"/>
          </a:xfrm>
          <a:prstGeom prst="rect">
            <a:avLst/>
          </a:prstGeom>
          <a:noFill/>
          <a:ln>
            <a:noFill/>
          </a:ln>
          <a:effectLst/>
          <a:extLst>
            <a:ext uri="{909E8E84-426E-40DD-AFC4-6F175D3DCCD1}">
              <a14:hiddenFill xmlns:a14="http://schemas.microsoft.com/office/drawing/2010/main">
                <a:solidFill>
                  <a:srgbClr val="6A398B"/>
                </a:solidFill>
              </a14:hiddenFill>
            </a:ex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sz="3000" b="1" dirty="0"/>
          </a:p>
        </p:txBody>
      </p:sp>
      <p:sp>
        <p:nvSpPr>
          <p:cNvPr id="4100" name="Rectangle 9"/>
          <p:cNvSpPr>
            <a:spLocks noChangeArrowheads="1"/>
          </p:cNvSpPr>
          <p:nvPr/>
        </p:nvSpPr>
        <p:spPr bwMode="auto">
          <a:xfrm>
            <a:off x="1126331" y="881064"/>
            <a:ext cx="6859191" cy="1531144"/>
          </a:xfrm>
          <a:prstGeom prst="rect">
            <a:avLst/>
          </a:prstGeom>
          <a:noFill/>
          <a:ln>
            <a:noFill/>
          </a:ln>
          <a:effectLst/>
          <a:extLst>
            <a:ext uri="{909E8E84-426E-40DD-AFC4-6F175D3DCCD1}">
              <a14:hiddenFill xmlns:a14="http://schemas.microsoft.com/office/drawing/2010/main">
                <a:solidFill>
                  <a:srgbClr val="6A398B"/>
                </a:solidFill>
              </a14:hiddenFill>
            </a:ex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GB" sz="3000" dirty="0">
              <a:solidFill>
                <a:srgbClr val="BCBCBC"/>
              </a:solidFill>
            </a:endParaRPr>
          </a:p>
          <a:p>
            <a:pPr>
              <a:spcBef>
                <a:spcPct val="0"/>
              </a:spcBef>
              <a:buFontTx/>
              <a:buNone/>
            </a:pPr>
            <a:endParaRPr lang="en-US" sz="1350" dirty="0"/>
          </a:p>
        </p:txBody>
      </p:sp>
      <p:sp>
        <p:nvSpPr>
          <p:cNvPr id="4101" name="Rectangle 10"/>
          <p:cNvSpPr>
            <a:spLocks noChangeArrowheads="1"/>
          </p:cNvSpPr>
          <p:nvPr/>
        </p:nvSpPr>
        <p:spPr bwMode="auto">
          <a:xfrm>
            <a:off x="-1044623" y="1677926"/>
            <a:ext cx="7560840" cy="1531145"/>
          </a:xfrm>
          <a:prstGeom prst="rect">
            <a:avLst/>
          </a:prstGeom>
          <a:noFill/>
          <a:ln>
            <a:noFill/>
          </a:ln>
          <a:effectLst/>
          <a:extLst>
            <a:ext uri="{909E8E84-426E-40DD-AFC4-6F175D3DCCD1}">
              <a14:hiddenFill xmlns:a14="http://schemas.microsoft.com/office/drawing/2010/main">
                <a:solidFill>
                  <a:srgbClr val="6A398B"/>
                </a:solidFill>
              </a14:hiddenFill>
            </a:ex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sz="2800" b="1" dirty="0"/>
              <a:t>Sixth Form Parents Evening </a:t>
            </a:r>
          </a:p>
          <a:p>
            <a:pPr algn="ctr">
              <a:spcBef>
                <a:spcPct val="0"/>
              </a:spcBef>
              <a:buFontTx/>
              <a:buNone/>
            </a:pPr>
            <a:r>
              <a:rPr lang="en-GB" sz="2800" b="1" dirty="0"/>
              <a:t>2022-23</a:t>
            </a:r>
            <a:endParaRPr lang="en-US" sz="2800" dirty="0"/>
          </a:p>
        </p:txBody>
      </p:sp>
      <p:pic>
        <p:nvPicPr>
          <p:cNvPr id="4102" name="Picture 11" descr="_DSC0019_20_21H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0906"/>
            <a:ext cx="9129708" cy="3407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7992B1"/>
                </a:solidFill>
                <a:miter lim="800000"/>
                <a:headEnd/>
                <a:tailEnd/>
              </a14:hiddenLine>
            </a:ext>
            <a:ext uri="{AF507438-7753-43E0-B8FC-AC1667EBCBE1}">
              <a14:hiddenEffects xmlns:a14="http://schemas.microsoft.com/office/drawing/2010/main">
                <a:effectLst>
                  <a:outerShdw sx="0" sy="0" algn="ctr" rotWithShape="0">
                    <a:srgbClr val="CD99CD">
                      <a:alpha val="0"/>
                    </a:srgbClr>
                  </a:outerShdw>
                </a:effectLst>
              </a14:hiddenEffects>
            </a:ext>
          </a:extLst>
        </p:spPr>
      </p:pic>
      <p:pic>
        <p:nvPicPr>
          <p:cNvPr id="4103" name="Picture 12" descr="TCS6 Logo_TRA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41" y="-119254"/>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0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3440" y="5991448"/>
            <a:ext cx="2575322"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05" name="Group 13"/>
          <p:cNvGrpSpPr>
            <a:grpSpLocks/>
          </p:cNvGrpSpPr>
          <p:nvPr/>
        </p:nvGrpSpPr>
        <p:grpSpPr bwMode="auto">
          <a:xfrm>
            <a:off x="7530698" y="47358"/>
            <a:ext cx="1599010" cy="581025"/>
            <a:chOff x="106447459" y="108945677"/>
            <a:chExt cx="4126369" cy="1102465"/>
          </a:xfrm>
        </p:grpSpPr>
        <p:sp>
          <p:nvSpPr>
            <p:cNvPr id="4106" name="Rectangle 14"/>
            <p:cNvSpPr>
              <a:spLocks noChangeArrowheads="1"/>
            </p:cNvSpPr>
            <p:nvPr/>
          </p:nvSpPr>
          <p:spPr bwMode="auto">
            <a:xfrm>
              <a:off x="106447459" y="108945677"/>
              <a:ext cx="987972" cy="1093077"/>
            </a:xfrm>
            <a:prstGeom prst="rect">
              <a:avLst/>
            </a:prstGeom>
            <a:solidFill>
              <a:srgbClr val="6A398B"/>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07" name="Rectangle 15"/>
            <p:cNvSpPr>
              <a:spLocks noChangeArrowheads="1"/>
            </p:cNvSpPr>
            <p:nvPr/>
          </p:nvSpPr>
          <p:spPr bwMode="auto">
            <a:xfrm>
              <a:off x="107364638" y="108946639"/>
              <a:ext cx="84082" cy="1093075"/>
            </a:xfrm>
            <a:prstGeom prst="rect">
              <a:avLst/>
            </a:prstGeom>
            <a:solidFill>
              <a:srgbClr val="CD99CD"/>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08" name="Rectangle 16"/>
            <p:cNvSpPr>
              <a:spLocks noChangeArrowheads="1"/>
            </p:cNvSpPr>
            <p:nvPr/>
          </p:nvSpPr>
          <p:spPr bwMode="auto">
            <a:xfrm>
              <a:off x="107506349" y="108949448"/>
              <a:ext cx="84082" cy="1093076"/>
            </a:xfrm>
            <a:prstGeom prst="rect">
              <a:avLst/>
            </a:prstGeom>
            <a:solidFill>
              <a:srgbClr val="B366B3"/>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09" name="Rectangle 17"/>
            <p:cNvSpPr>
              <a:spLocks noChangeArrowheads="1"/>
            </p:cNvSpPr>
            <p:nvPr/>
          </p:nvSpPr>
          <p:spPr bwMode="auto">
            <a:xfrm>
              <a:off x="107652179" y="108952256"/>
              <a:ext cx="210207" cy="1093076"/>
            </a:xfrm>
            <a:prstGeom prst="rect">
              <a:avLst/>
            </a:prstGeom>
            <a:solidFill>
              <a:srgbClr val="B3D9E1"/>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0" name="Rectangle 18"/>
            <p:cNvSpPr>
              <a:spLocks noChangeArrowheads="1"/>
            </p:cNvSpPr>
            <p:nvPr/>
          </p:nvSpPr>
          <p:spPr bwMode="auto">
            <a:xfrm>
              <a:off x="107861069" y="108955064"/>
              <a:ext cx="82800" cy="1093078"/>
            </a:xfrm>
            <a:prstGeom prst="rect">
              <a:avLst/>
            </a:prstGeom>
            <a:solidFill>
              <a:srgbClr val="92D050"/>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1" name="Rectangle 19"/>
            <p:cNvSpPr>
              <a:spLocks noChangeArrowheads="1"/>
            </p:cNvSpPr>
            <p:nvPr/>
          </p:nvSpPr>
          <p:spPr bwMode="auto">
            <a:xfrm>
              <a:off x="109587428" y="108953563"/>
              <a:ext cx="986400" cy="1093076"/>
            </a:xfrm>
            <a:prstGeom prst="rect">
              <a:avLst/>
            </a:prstGeom>
            <a:solidFill>
              <a:srgbClr val="CD99CD"/>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2" name="Rectangle 20"/>
            <p:cNvSpPr>
              <a:spLocks noChangeArrowheads="1"/>
            </p:cNvSpPr>
            <p:nvPr/>
          </p:nvSpPr>
          <p:spPr bwMode="auto">
            <a:xfrm>
              <a:off x="109499728" y="108952252"/>
              <a:ext cx="84082" cy="1093076"/>
            </a:xfrm>
            <a:prstGeom prst="rect">
              <a:avLst/>
            </a:prstGeom>
            <a:solidFill>
              <a:srgbClr val="B366B3"/>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3" name="Rectangle 21"/>
            <p:cNvSpPr>
              <a:spLocks noChangeArrowheads="1"/>
            </p:cNvSpPr>
            <p:nvPr/>
          </p:nvSpPr>
          <p:spPr bwMode="auto">
            <a:xfrm>
              <a:off x="109352225" y="108953751"/>
              <a:ext cx="82800" cy="1093076"/>
            </a:xfrm>
            <a:prstGeom prst="rect">
              <a:avLst/>
            </a:prstGeom>
            <a:solidFill>
              <a:srgbClr val="92D050"/>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4" name="Rectangle 22"/>
            <p:cNvSpPr>
              <a:spLocks noChangeArrowheads="1"/>
            </p:cNvSpPr>
            <p:nvPr/>
          </p:nvSpPr>
          <p:spPr bwMode="auto">
            <a:xfrm>
              <a:off x="108785982" y="108955062"/>
              <a:ext cx="567559" cy="1093076"/>
            </a:xfrm>
            <a:prstGeom prst="rect">
              <a:avLst/>
            </a:prstGeom>
            <a:solidFill>
              <a:srgbClr val="B3D9E1"/>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5" name="Rectangle 23"/>
            <p:cNvSpPr>
              <a:spLocks noChangeArrowheads="1"/>
            </p:cNvSpPr>
            <p:nvPr/>
          </p:nvSpPr>
          <p:spPr bwMode="auto">
            <a:xfrm>
              <a:off x="108699628" y="108955058"/>
              <a:ext cx="84082" cy="1093076"/>
            </a:xfrm>
            <a:prstGeom prst="rect">
              <a:avLst/>
            </a:prstGeom>
            <a:solidFill>
              <a:srgbClr val="B366B3"/>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6" name="Rectangle 24"/>
            <p:cNvSpPr>
              <a:spLocks noChangeArrowheads="1"/>
            </p:cNvSpPr>
            <p:nvPr/>
          </p:nvSpPr>
          <p:spPr bwMode="auto">
            <a:xfrm>
              <a:off x="108085761" y="108954873"/>
              <a:ext cx="558289" cy="1093075"/>
            </a:xfrm>
            <a:prstGeom prst="rect">
              <a:avLst/>
            </a:prstGeom>
            <a:solidFill>
              <a:srgbClr val="6A398B"/>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7" name="Rectangle 25"/>
            <p:cNvSpPr>
              <a:spLocks noChangeArrowheads="1"/>
            </p:cNvSpPr>
            <p:nvPr/>
          </p:nvSpPr>
          <p:spPr bwMode="auto">
            <a:xfrm>
              <a:off x="107947769" y="108953566"/>
              <a:ext cx="84082" cy="1093077"/>
            </a:xfrm>
            <a:prstGeom prst="rect">
              <a:avLst/>
            </a:prstGeom>
            <a:solidFill>
              <a:srgbClr val="CD99CD"/>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grpSp>
      <p:pic>
        <p:nvPicPr>
          <p:cNvPr id="1027" name="Picture 3" descr="DF626368-27C0-4CFF-8F09-751993A9042D-L0-001">
            <a:extLst>
              <a:ext uri="{FF2B5EF4-FFF2-40B4-BE49-F238E27FC236}">
                <a16:creationId xmlns:a16="http://schemas.microsoft.com/office/drawing/2014/main" id="{1F641D7A-6A33-41F1-8A97-445F67FC5E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3087" y="-48008"/>
            <a:ext cx="3593058" cy="344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0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rot="10800000">
            <a:off x="-20949" y="-1"/>
            <a:ext cx="9156339" cy="6853237"/>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3" name="TextBox 2"/>
          <p:cNvSpPr txBox="1"/>
          <p:nvPr/>
        </p:nvSpPr>
        <p:spPr>
          <a:xfrm>
            <a:off x="518605" y="5718399"/>
            <a:ext cx="8064896" cy="707886"/>
          </a:xfrm>
          <a:prstGeom prst="rect">
            <a:avLst/>
          </a:prstGeom>
          <a:noFill/>
        </p:spPr>
        <p:txBody>
          <a:bodyPr wrap="square" rtlCol="0">
            <a:spAutoFit/>
          </a:bodyPr>
          <a:lstStyle/>
          <a:p>
            <a:pPr algn="ctr"/>
            <a:r>
              <a:rPr lang="en-GB" sz="2000" dirty="0"/>
              <a:t>There is assistance available to support students at TCS6; application forms and more details are available from Mrs Deeks on completion of probation.</a:t>
            </a:r>
          </a:p>
        </p:txBody>
      </p:sp>
      <p:sp>
        <p:nvSpPr>
          <p:cNvPr id="5" name="Rectangle 4"/>
          <p:cNvSpPr/>
          <p:nvPr/>
        </p:nvSpPr>
        <p:spPr>
          <a:xfrm>
            <a:off x="2575131" y="476672"/>
            <a:ext cx="408958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16-19 Bursary</a:t>
            </a:r>
          </a:p>
        </p:txBody>
      </p:sp>
      <p:sp>
        <p:nvSpPr>
          <p:cNvPr id="6" name="TextBox 5"/>
          <p:cNvSpPr txBox="1"/>
          <p:nvPr/>
        </p:nvSpPr>
        <p:spPr>
          <a:xfrm>
            <a:off x="683568" y="2204864"/>
            <a:ext cx="4392488" cy="2862322"/>
          </a:xfrm>
          <a:prstGeom prst="rect">
            <a:avLst/>
          </a:prstGeom>
          <a:noFill/>
        </p:spPr>
        <p:txBody>
          <a:bodyPr wrap="square" rtlCol="0">
            <a:spAutoFit/>
          </a:bodyPr>
          <a:lstStyle/>
          <a:p>
            <a:pPr fontAlgn="base"/>
            <a:r>
              <a:rPr lang="en-GB" b="1" dirty="0"/>
              <a:t>What a bursary is for?</a:t>
            </a:r>
          </a:p>
          <a:p>
            <a:endParaRPr lang="en-GB" dirty="0"/>
          </a:p>
          <a:p>
            <a:r>
              <a:rPr lang="en-GB" dirty="0"/>
              <a:t>The 16-19 bursary is a limited fund made available for supporting eligible young people with the costs of transport, food, books, educational visits or other course materials or equipment essential to successfully completing their programme of study. </a:t>
            </a:r>
          </a:p>
          <a:p>
            <a:endParaRPr lang="en-GB" dirty="0"/>
          </a:p>
        </p:txBody>
      </p:sp>
      <p:pic>
        <p:nvPicPr>
          <p:cNvPr id="7"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55798"/>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4" name="Picture 2" descr="63F003CA-6D79-4DBD-B80A-76F87B67BA38-L0-001">
            <a:extLst>
              <a:ext uri="{FF2B5EF4-FFF2-40B4-BE49-F238E27FC236}">
                <a16:creationId xmlns:a16="http://schemas.microsoft.com/office/drawing/2014/main" id="{D0D55430-9050-45AE-A3D7-04D3AB313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674" y="1952445"/>
            <a:ext cx="3087164"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33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a:extLst>
              <a:ext uri="{FF2B5EF4-FFF2-40B4-BE49-F238E27FC236}">
                <a16:creationId xmlns:a16="http://schemas.microsoft.com/office/drawing/2014/main" id="{C2E582EB-3C5A-4543-B03A-2605019DF981}"/>
              </a:ext>
            </a:extLst>
          </p:cNvPr>
          <p:cNvSpPr>
            <a:spLocks noChangeArrowheads="1"/>
          </p:cNvSpPr>
          <p:nvPr/>
        </p:nvSpPr>
        <p:spPr bwMode="auto">
          <a:xfrm rot="10800000">
            <a:off x="-1270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endParaRPr lang="en-GB" sz="1200" dirty="0"/>
          </a:p>
        </p:txBody>
      </p:sp>
      <p:sp>
        <p:nvSpPr>
          <p:cNvPr id="3" name="Rectangle 2">
            <a:extLst>
              <a:ext uri="{FF2B5EF4-FFF2-40B4-BE49-F238E27FC236}">
                <a16:creationId xmlns:a16="http://schemas.microsoft.com/office/drawing/2014/main" id="{2C389C35-5289-4342-8EFC-2B90570CB2A4}"/>
              </a:ext>
            </a:extLst>
          </p:cNvPr>
          <p:cNvSpPr/>
          <p:nvPr/>
        </p:nvSpPr>
        <p:spPr>
          <a:xfrm>
            <a:off x="-468560" y="764704"/>
            <a:ext cx="7920880" cy="707886"/>
          </a:xfrm>
          <a:prstGeom prst="rect">
            <a:avLst/>
          </a:prstGeom>
          <a:noFill/>
        </p:spPr>
        <p:txBody>
          <a:bodyPr wrap="square" lIns="91440" tIns="45720" rIns="91440" bIns="4572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rPr>
              <a:t>SF Phone Policy</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Picture 12" descr="TCS6 Logo_TRANS">
            <a:extLst>
              <a:ext uri="{FF2B5EF4-FFF2-40B4-BE49-F238E27FC236}">
                <a16:creationId xmlns:a16="http://schemas.microsoft.com/office/drawing/2014/main" id="{89BB6655-6835-46C2-9185-54CD58A88E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35" y="111914"/>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Box 4">
            <a:extLst>
              <a:ext uri="{FF2B5EF4-FFF2-40B4-BE49-F238E27FC236}">
                <a16:creationId xmlns:a16="http://schemas.microsoft.com/office/drawing/2014/main" id="{6690FD41-7289-4D4E-AC18-E86074B8457D}"/>
              </a:ext>
            </a:extLst>
          </p:cNvPr>
          <p:cNvSpPr txBox="1"/>
          <p:nvPr/>
        </p:nvSpPr>
        <p:spPr>
          <a:xfrm>
            <a:off x="899592" y="2276872"/>
            <a:ext cx="7272808" cy="4062651"/>
          </a:xfrm>
          <a:prstGeom prst="rect">
            <a:avLst/>
          </a:prstGeom>
          <a:noFill/>
        </p:spPr>
        <p:txBody>
          <a:bodyPr wrap="square" rtlCol="0">
            <a:spAutoFit/>
          </a:bodyPr>
          <a:lstStyle/>
          <a:p>
            <a:pPr marL="285750" indent="-285750">
              <a:buFont typeface="Arial" panose="020B0604020202020204" pitchFamily="34" charset="0"/>
              <a:buChar char="•"/>
            </a:pPr>
            <a:r>
              <a:rPr lang="en-GB" sz="2400" dirty="0"/>
              <a:t>Phones are permitted at the SFC and in lessons for educational reasons</a:t>
            </a:r>
          </a:p>
          <a:p>
            <a:endParaRPr lang="en-GB" sz="2400" dirty="0"/>
          </a:p>
          <a:p>
            <a:pPr marL="285750" indent="-285750">
              <a:buFont typeface="Arial" panose="020B0604020202020204" pitchFamily="34" charset="0"/>
              <a:buChar char="•"/>
            </a:pPr>
            <a:r>
              <a:rPr lang="en-GB" sz="2400" dirty="0"/>
              <a:t>Students should not have them visible around site.</a:t>
            </a:r>
          </a:p>
          <a:p>
            <a:pPr marL="342900" indent="-342900">
              <a:buFontTx/>
              <a:buChar char="-"/>
            </a:pPr>
            <a:r>
              <a:rPr lang="en-GB" sz="2400" dirty="0"/>
              <a:t>Role model culture</a:t>
            </a:r>
          </a:p>
          <a:p>
            <a:pPr marL="342900" indent="-342900">
              <a:buFontTx/>
              <a:buChar char="-"/>
            </a:pPr>
            <a:r>
              <a:rPr lang="en-GB" sz="2400" dirty="0"/>
              <a:t>Safeguarding implications </a:t>
            </a:r>
          </a:p>
          <a:p>
            <a:endParaRPr lang="en-GB" sz="2400" dirty="0"/>
          </a:p>
          <a:p>
            <a:endParaRPr lang="en-GB" sz="2400" dirty="0"/>
          </a:p>
          <a:p>
            <a:endParaRPr lang="en-GB" sz="2400" dirty="0"/>
          </a:p>
          <a:p>
            <a:pPr marL="285750" indent="-285750">
              <a:buFont typeface="Arial" panose="020B0604020202020204" pitchFamily="34" charset="0"/>
              <a:buChar char="•"/>
            </a:pPr>
            <a:endParaRPr lang="en-GB" sz="2400" dirty="0"/>
          </a:p>
          <a:p>
            <a:endParaRPr lang="en-GB" dirty="0"/>
          </a:p>
        </p:txBody>
      </p:sp>
    </p:spTree>
    <p:extLst>
      <p:ext uri="{BB962C8B-B14F-4D97-AF65-F5344CB8AC3E}">
        <p14:creationId xmlns:p14="http://schemas.microsoft.com/office/powerpoint/2010/main" val="251552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auto">
          <a:xfrm rot="10800000">
            <a:off x="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pic>
        <p:nvPicPr>
          <p:cNvPr id="3"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16632"/>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TextBox 5"/>
          <p:cNvSpPr txBox="1"/>
          <p:nvPr/>
        </p:nvSpPr>
        <p:spPr>
          <a:xfrm>
            <a:off x="611560" y="738734"/>
            <a:ext cx="5976664" cy="369332"/>
          </a:xfrm>
          <a:prstGeom prst="rect">
            <a:avLst/>
          </a:prstGeom>
          <a:noFill/>
        </p:spPr>
        <p:txBody>
          <a:bodyPr wrap="square" rtlCol="0">
            <a:spAutoFit/>
          </a:bodyPr>
          <a:lstStyle/>
          <a:p>
            <a:endParaRPr lang="en-GB" dirty="0"/>
          </a:p>
        </p:txBody>
      </p:sp>
      <p:sp>
        <p:nvSpPr>
          <p:cNvPr id="7" name="Rectangle 6"/>
          <p:cNvSpPr/>
          <p:nvPr/>
        </p:nvSpPr>
        <p:spPr>
          <a:xfrm>
            <a:off x="1979712" y="722770"/>
            <a:ext cx="426430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Study Periods </a:t>
            </a:r>
          </a:p>
        </p:txBody>
      </p:sp>
      <p:sp>
        <p:nvSpPr>
          <p:cNvPr id="8" name="TextBox 7"/>
          <p:cNvSpPr txBox="1"/>
          <p:nvPr/>
        </p:nvSpPr>
        <p:spPr>
          <a:xfrm>
            <a:off x="323528" y="1916832"/>
            <a:ext cx="8064896" cy="1754326"/>
          </a:xfrm>
          <a:prstGeom prst="rect">
            <a:avLst/>
          </a:prstGeom>
          <a:noFill/>
        </p:spPr>
        <p:txBody>
          <a:bodyPr wrap="square" rtlCol="0">
            <a:spAutoFit/>
          </a:bodyPr>
          <a:lstStyle/>
          <a:p>
            <a:r>
              <a:rPr lang="en-GB" b="1" dirty="0"/>
              <a:t>Sixth Form level 3 </a:t>
            </a:r>
            <a:r>
              <a:rPr lang="en-GB" dirty="0"/>
              <a:t>students are allocated 6 study periods a week (2 are flexible and can be done in a location to suit our students)</a:t>
            </a:r>
          </a:p>
          <a:p>
            <a:r>
              <a:rPr lang="en-GB" b="1" dirty="0"/>
              <a:t>Level 2 </a:t>
            </a:r>
            <a:r>
              <a:rPr lang="en-GB" dirty="0"/>
              <a:t>students have 1 study period a week per resit subject they are taking</a:t>
            </a:r>
          </a:p>
          <a:p>
            <a:r>
              <a:rPr lang="en-GB" dirty="0"/>
              <a:t> These lessons should be used constructively for </a:t>
            </a:r>
            <a:r>
              <a:rPr lang="en-GB" b="1" dirty="0"/>
              <a:t>independent study,</a:t>
            </a:r>
            <a:r>
              <a:rPr lang="en-GB" dirty="0"/>
              <a:t> this is an essential skill that students need to master in order to be completely successful in their studies.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59" y="3765216"/>
            <a:ext cx="3628972" cy="2721729"/>
          </a:xfrm>
          <a:prstGeom prst="rect">
            <a:avLst/>
          </a:prstGeom>
        </p:spPr>
      </p:pic>
      <p:pic>
        <p:nvPicPr>
          <p:cNvPr id="10" name="Picture 6" descr="2524946801_a14249dfa7"/>
          <p:cNvPicPr>
            <a:picLocks noChangeAspect="1" noChangeArrowheads="1"/>
          </p:cNvPicPr>
          <p:nvPr/>
        </p:nvPicPr>
        <p:blipFill>
          <a:blip r:embed="rId5"/>
          <a:srcRect/>
          <a:stretch>
            <a:fillRect/>
          </a:stretch>
        </p:blipFill>
        <p:spPr>
          <a:xfrm>
            <a:off x="6137872" y="3429000"/>
            <a:ext cx="2373513" cy="3165395"/>
          </a:xfrm>
          <a:prstGeom prst="rect">
            <a:avLst/>
          </a:prstGeom>
        </p:spPr>
      </p:pic>
      <p:sp>
        <p:nvSpPr>
          <p:cNvPr id="11" name="AutoShape 7"/>
          <p:cNvSpPr>
            <a:spLocks noChangeArrowheads="1"/>
          </p:cNvSpPr>
          <p:nvPr/>
        </p:nvSpPr>
        <p:spPr bwMode="auto">
          <a:xfrm>
            <a:off x="4632009" y="5805123"/>
            <a:ext cx="1439862" cy="792163"/>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p>
            <a:pPr algn="ctr"/>
            <a:r>
              <a:rPr lang="en-GB" sz="2000" b="1" dirty="0">
                <a:solidFill>
                  <a:schemeClr val="accent2"/>
                </a:solidFill>
              </a:rPr>
              <a:t>GCSE</a:t>
            </a:r>
          </a:p>
        </p:txBody>
      </p:sp>
      <p:sp>
        <p:nvSpPr>
          <p:cNvPr id="14" name="AutoShape 8"/>
          <p:cNvSpPr>
            <a:spLocks noChangeArrowheads="1"/>
          </p:cNvSpPr>
          <p:nvPr/>
        </p:nvSpPr>
        <p:spPr bwMode="auto">
          <a:xfrm>
            <a:off x="5545405" y="3892682"/>
            <a:ext cx="1439862" cy="792162"/>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p>
            <a:pPr algn="ctr"/>
            <a:r>
              <a:rPr lang="en-GB" sz="2000" b="1" dirty="0">
                <a:solidFill>
                  <a:schemeClr val="accent2"/>
                </a:solidFill>
              </a:rPr>
              <a:t>LEVEL 3</a:t>
            </a:r>
          </a:p>
        </p:txBody>
      </p:sp>
      <p:sp>
        <p:nvSpPr>
          <p:cNvPr id="15" name="AutoShape 9"/>
          <p:cNvSpPr>
            <a:spLocks noChangeArrowheads="1"/>
          </p:cNvSpPr>
          <p:nvPr/>
        </p:nvSpPr>
        <p:spPr bwMode="auto">
          <a:xfrm>
            <a:off x="6244021" y="3278890"/>
            <a:ext cx="1439862" cy="792162"/>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p>
            <a:pPr algn="ctr"/>
            <a:r>
              <a:rPr lang="en-GB" sz="1400" b="1" dirty="0">
                <a:solidFill>
                  <a:srgbClr val="FF0000"/>
                </a:solidFill>
              </a:rPr>
              <a:t>Next Steps</a:t>
            </a:r>
          </a:p>
        </p:txBody>
      </p:sp>
      <p:sp>
        <p:nvSpPr>
          <p:cNvPr id="12" name="AutoShape 8"/>
          <p:cNvSpPr>
            <a:spLocks noChangeArrowheads="1"/>
          </p:cNvSpPr>
          <p:nvPr/>
        </p:nvSpPr>
        <p:spPr bwMode="auto">
          <a:xfrm>
            <a:off x="3962290" y="4727491"/>
            <a:ext cx="2625934" cy="792162"/>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p>
            <a:pPr algn="ctr"/>
            <a:r>
              <a:rPr lang="en-GB" sz="2000" b="1" dirty="0">
                <a:solidFill>
                  <a:schemeClr val="accent2"/>
                </a:solidFill>
              </a:rPr>
              <a:t>LEVEL 2 + Resit/s</a:t>
            </a:r>
          </a:p>
        </p:txBody>
      </p:sp>
    </p:spTree>
    <p:extLst>
      <p:ext uri="{BB962C8B-B14F-4D97-AF65-F5344CB8AC3E}">
        <p14:creationId xmlns:p14="http://schemas.microsoft.com/office/powerpoint/2010/main" val="103763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rot="10800000">
            <a:off x="-1270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98310" name="AutoShape 6" descr="Image result for image council tax reminder teignbridge"/>
          <p:cNvSpPr>
            <a:spLocks noChangeAspect="1" noChangeArrowheads="1"/>
          </p:cNvSpPr>
          <p:nvPr/>
        </p:nvSpPr>
        <p:spPr bwMode="auto">
          <a:xfrm>
            <a:off x="4538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dirty="0"/>
          </a:p>
        </p:txBody>
      </p:sp>
      <p:sp>
        <p:nvSpPr>
          <p:cNvPr id="2" name="TextBox 1"/>
          <p:cNvSpPr txBox="1"/>
          <p:nvPr/>
        </p:nvSpPr>
        <p:spPr>
          <a:xfrm>
            <a:off x="539552" y="404664"/>
            <a:ext cx="8136904" cy="369332"/>
          </a:xfrm>
          <a:prstGeom prst="rect">
            <a:avLst/>
          </a:prstGeom>
          <a:noFill/>
        </p:spPr>
        <p:txBody>
          <a:bodyPr wrap="square" rtlCol="0">
            <a:spAutoFit/>
          </a:bodyPr>
          <a:lstStyle/>
          <a:p>
            <a:endParaRPr lang="en-GB" dirty="0"/>
          </a:p>
        </p:txBody>
      </p:sp>
      <p:sp>
        <p:nvSpPr>
          <p:cNvPr id="3" name="Rectangle 2"/>
          <p:cNvSpPr/>
          <p:nvPr/>
        </p:nvSpPr>
        <p:spPr>
          <a:xfrm>
            <a:off x="2769589" y="464731"/>
            <a:ext cx="353814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Attendance</a:t>
            </a:r>
          </a:p>
        </p:txBody>
      </p:sp>
      <p:sp>
        <p:nvSpPr>
          <p:cNvPr id="4" name="TextBox 3"/>
          <p:cNvSpPr txBox="1"/>
          <p:nvPr/>
        </p:nvSpPr>
        <p:spPr>
          <a:xfrm>
            <a:off x="179512" y="1648868"/>
            <a:ext cx="7848872" cy="6217087"/>
          </a:xfrm>
          <a:prstGeom prst="rect">
            <a:avLst/>
          </a:prstGeom>
          <a:noFill/>
        </p:spPr>
        <p:txBody>
          <a:bodyPr wrap="square" rtlCol="0">
            <a:spAutoFit/>
          </a:bodyPr>
          <a:lstStyle/>
          <a:p>
            <a:pPr marL="285750" indent="-285750">
              <a:buFont typeface="Arial" panose="020B0604020202020204" pitchFamily="34" charset="0"/>
              <a:buChar char="•"/>
            </a:pPr>
            <a:r>
              <a:rPr lang="en-GB" sz="2000" b="1" dirty="0"/>
              <a:t>Registration 8.50-9.10am on a Monday – Thursday </a:t>
            </a:r>
          </a:p>
          <a:p>
            <a:pPr marL="285750" indent="-285750">
              <a:buFontTx/>
              <a:buChar char="-"/>
            </a:pPr>
            <a:r>
              <a:rPr lang="en-GB" dirty="0"/>
              <a:t>Level 2 students are not expected to register on their work experience day</a:t>
            </a:r>
          </a:p>
          <a:p>
            <a:pPr marL="285750" indent="-285750">
              <a:buFontTx/>
              <a:buChar char="-"/>
            </a:pPr>
            <a:r>
              <a:rPr lang="en-GB" dirty="0"/>
              <a:t>If a student does not have any lessons on a certain day, they do not need to register. (V rare!)</a:t>
            </a:r>
          </a:p>
          <a:p>
            <a:endParaRPr lang="en-GB" b="1" dirty="0"/>
          </a:p>
          <a:p>
            <a:r>
              <a:rPr lang="en-GB" b="1" dirty="0"/>
              <a:t>Year 12 Form Tutors</a:t>
            </a:r>
          </a:p>
          <a:p>
            <a:r>
              <a:rPr lang="en-GB" dirty="0"/>
              <a:t>Mr Feeney (MVF)  </a:t>
            </a:r>
            <a:r>
              <a:rPr lang="en-GB" dirty="0">
                <a:solidFill>
                  <a:srgbClr val="0070C0"/>
                </a:solidFill>
              </a:rPr>
              <a:t>mi</a:t>
            </a:r>
            <a:r>
              <a:rPr lang="en-GB" dirty="0">
                <a:solidFill>
                  <a:srgbClr val="0070C0"/>
                </a:solidFill>
                <a:hlinkClick r:id="rId3">
                  <a:extLst>
                    <a:ext uri="{A12FA001-AC4F-418D-AE19-62706E023703}">
                      <ahyp:hlinkClr xmlns:ahyp="http://schemas.microsoft.com/office/drawing/2018/hyperlinkcolor" val="tx"/>
                    </a:ext>
                  </a:extLst>
                </a:hlinkClick>
              </a:rPr>
              <a:t>chael.feeney@teignmouthschool.co.uk</a:t>
            </a:r>
            <a:r>
              <a:rPr lang="en-GB" dirty="0">
                <a:solidFill>
                  <a:srgbClr val="0070C0"/>
                </a:solidFill>
              </a:rPr>
              <a:t>  </a:t>
            </a:r>
          </a:p>
          <a:p>
            <a:r>
              <a:rPr lang="en-GB" dirty="0"/>
              <a:t>Ms Moloney (KPM) </a:t>
            </a:r>
            <a:r>
              <a:rPr lang="en-GB" dirty="0">
                <a:hlinkClick r:id="rId4"/>
              </a:rPr>
              <a:t>Kelly.moloney@teignmouthschool.co.uk</a:t>
            </a:r>
            <a:r>
              <a:rPr lang="en-GB" dirty="0"/>
              <a:t> </a:t>
            </a:r>
          </a:p>
          <a:p>
            <a:r>
              <a:rPr lang="en-GB" dirty="0"/>
              <a:t>Mrs Gibbs (BVG) </a:t>
            </a:r>
            <a:r>
              <a:rPr lang="en-GB" dirty="0">
                <a:solidFill>
                  <a:srgbClr val="0070C0"/>
                </a:solidFill>
                <a:hlinkClick r:id="rId5">
                  <a:extLst>
                    <a:ext uri="{A12FA001-AC4F-418D-AE19-62706E023703}">
                      <ahyp:hlinkClr xmlns:ahyp="http://schemas.microsoft.com/office/drawing/2018/hyperlinkcolor" val="tx"/>
                    </a:ext>
                  </a:extLst>
                </a:hlinkClick>
              </a:rPr>
              <a:t>becky.gibbs@teignmouthschool.co.uk</a:t>
            </a:r>
            <a:r>
              <a:rPr lang="en-GB" dirty="0">
                <a:solidFill>
                  <a:srgbClr val="0070C0"/>
                </a:solidFill>
              </a:rPr>
              <a:t> </a:t>
            </a:r>
          </a:p>
          <a:p>
            <a:r>
              <a:rPr lang="en-GB" dirty="0"/>
              <a:t>Ms Bartlett (AHB) </a:t>
            </a:r>
            <a:r>
              <a:rPr lang="en-GB" dirty="0">
                <a:hlinkClick r:id="rId6"/>
              </a:rPr>
              <a:t>abby.bartlett@teignmouthschool.co.uk</a:t>
            </a:r>
            <a:r>
              <a:rPr lang="en-GB" dirty="0"/>
              <a:t> </a:t>
            </a:r>
          </a:p>
          <a:p>
            <a:r>
              <a:rPr lang="en-GB" dirty="0"/>
              <a:t>Mrs Dart (SLD) </a:t>
            </a:r>
            <a:r>
              <a:rPr lang="en-GB" dirty="0">
                <a:solidFill>
                  <a:srgbClr val="0070C0"/>
                </a:solidFill>
                <a:hlinkClick r:id="rId7">
                  <a:extLst>
                    <a:ext uri="{A12FA001-AC4F-418D-AE19-62706E023703}">
                      <ahyp:hlinkClr xmlns:ahyp="http://schemas.microsoft.com/office/drawing/2018/hyperlinkcolor" val="tx"/>
                    </a:ext>
                  </a:extLst>
                </a:hlinkClick>
              </a:rPr>
              <a:t>sarah.dart@teignmouthschool.co.uk</a:t>
            </a:r>
            <a:r>
              <a:rPr lang="en-GB" dirty="0">
                <a:solidFill>
                  <a:srgbClr val="0070C0"/>
                </a:solidFill>
              </a:rPr>
              <a:t> </a:t>
            </a:r>
          </a:p>
          <a:p>
            <a:r>
              <a:rPr lang="en-GB" dirty="0"/>
              <a:t>Mrs Gibbs (BVG) </a:t>
            </a:r>
            <a:r>
              <a:rPr lang="en-GB" dirty="0">
                <a:solidFill>
                  <a:srgbClr val="0070C0"/>
                </a:solidFill>
                <a:hlinkClick r:id="rId5"/>
              </a:rPr>
              <a:t>becky.gibbs@teignmouthschool.co.uk</a:t>
            </a:r>
            <a:endParaRPr lang="en-GB" dirty="0">
              <a:solidFill>
                <a:srgbClr val="0070C0"/>
              </a:solidFill>
            </a:endParaRPr>
          </a:p>
          <a:p>
            <a:endParaRPr lang="en-GB" dirty="0">
              <a:solidFill>
                <a:srgbClr val="0070C0"/>
              </a:solidFill>
            </a:endParaRPr>
          </a:p>
          <a:p>
            <a:r>
              <a:rPr lang="en-GB" dirty="0"/>
              <a:t>Mrs Best (Sixth Form attendance) </a:t>
            </a:r>
            <a:r>
              <a:rPr lang="en-GB" dirty="0">
                <a:solidFill>
                  <a:srgbClr val="0070C0"/>
                </a:solidFill>
                <a:hlinkClick r:id="rId8"/>
              </a:rPr>
              <a:t>tammie.best@teignmouthschool.co.uk</a:t>
            </a:r>
            <a:r>
              <a:rPr lang="en-GB" dirty="0">
                <a:solidFill>
                  <a:srgbClr val="0070C0"/>
                </a:solidFill>
              </a:rPr>
              <a:t>  </a:t>
            </a:r>
          </a:p>
          <a:p>
            <a:endParaRPr lang="en-GB" dirty="0">
              <a:solidFill>
                <a:srgbClr val="0070C0"/>
              </a:solidFill>
            </a:endParaRPr>
          </a:p>
          <a:p>
            <a:endParaRPr lang="en-GB" dirty="0">
              <a:solidFill>
                <a:srgbClr val="0070C0"/>
              </a:solidFill>
            </a:endParaRPr>
          </a:p>
          <a:p>
            <a:endParaRPr lang="en-GB" dirty="0"/>
          </a:p>
          <a:p>
            <a:endParaRPr lang="en-GB" dirty="0"/>
          </a:p>
          <a:p>
            <a:endParaRPr lang="en-GB" dirty="0"/>
          </a:p>
          <a:p>
            <a:endParaRPr lang="en-GB" dirty="0"/>
          </a:p>
          <a:p>
            <a:endParaRPr lang="en-GB" dirty="0"/>
          </a:p>
          <a:p>
            <a:endParaRPr lang="en-GB" dirty="0"/>
          </a:p>
        </p:txBody>
      </p:sp>
      <p:pic>
        <p:nvPicPr>
          <p:cNvPr id="12" name="Picture 12" descr="TCS6 Logo_TRA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44979" y="46334"/>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4" name="Picture 2" descr="Image result for attendance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6287" y="3995231"/>
            <a:ext cx="2308645" cy="121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09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rot="10800000">
            <a:off x="-33337"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98310" name="AutoShape 6" descr="Image result for image council tax reminder teignbridge"/>
          <p:cNvSpPr>
            <a:spLocks noChangeAspect="1" noChangeArrowheads="1"/>
          </p:cNvSpPr>
          <p:nvPr/>
        </p:nvSpPr>
        <p:spPr bwMode="auto">
          <a:xfrm>
            <a:off x="4538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dirty="0"/>
          </a:p>
        </p:txBody>
      </p:sp>
      <p:sp>
        <p:nvSpPr>
          <p:cNvPr id="2" name="Rectangle 1"/>
          <p:cNvSpPr/>
          <p:nvPr/>
        </p:nvSpPr>
        <p:spPr>
          <a:xfrm>
            <a:off x="1581378" y="476672"/>
            <a:ext cx="591456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Student Timetables </a:t>
            </a:r>
          </a:p>
        </p:txBody>
      </p:sp>
      <p:sp>
        <p:nvSpPr>
          <p:cNvPr id="3" name="TextBox 2"/>
          <p:cNvSpPr txBox="1"/>
          <p:nvPr/>
        </p:nvSpPr>
        <p:spPr>
          <a:xfrm>
            <a:off x="467544" y="1844824"/>
            <a:ext cx="8064896" cy="1477328"/>
          </a:xfrm>
          <a:prstGeom prst="rect">
            <a:avLst/>
          </a:prstGeom>
          <a:noFill/>
        </p:spPr>
        <p:txBody>
          <a:bodyPr wrap="square" rtlCol="0">
            <a:spAutoFit/>
          </a:bodyPr>
          <a:lstStyle/>
          <a:p>
            <a:pPr marL="285750" indent="-285750">
              <a:buFont typeface="Arial" panose="020B0604020202020204" pitchFamily="34" charset="0"/>
              <a:buChar char="•"/>
            </a:pPr>
            <a:r>
              <a:rPr lang="en-GB" dirty="0"/>
              <a:t>Every student has a unique timetable based on their chosen subjects.</a:t>
            </a:r>
          </a:p>
          <a:p>
            <a:pPr marL="285750" indent="-285750">
              <a:buFont typeface="Arial" panose="020B0604020202020204" pitchFamily="34" charset="0"/>
              <a:buChar char="•"/>
            </a:pPr>
            <a:r>
              <a:rPr lang="en-GB" dirty="0"/>
              <a:t>Level 3 students will have on average 5 lessons per subject</a:t>
            </a:r>
          </a:p>
          <a:p>
            <a:pPr marL="285750" indent="-285750">
              <a:buFont typeface="Arial" panose="020B0604020202020204" pitchFamily="34" charset="0"/>
              <a:buChar char="•"/>
            </a:pPr>
            <a:r>
              <a:rPr lang="en-GB" dirty="0"/>
              <a:t>Level 2 students, have on average 10 lessons for their chosen course, with work experience, resit lessons of Maths/English.</a:t>
            </a:r>
          </a:p>
          <a:p>
            <a:pPr marL="285750" indent="-285750">
              <a:buFont typeface="Arial" panose="020B0604020202020204" pitchFamily="34" charset="0"/>
              <a:buChar char="•"/>
            </a:pPr>
            <a:endParaRPr lang="en-GB" dirty="0"/>
          </a:p>
        </p:txBody>
      </p:sp>
      <p:sp>
        <p:nvSpPr>
          <p:cNvPr id="11" name="AutoShape 7"/>
          <p:cNvSpPr>
            <a:spLocks noChangeArrowheads="1"/>
          </p:cNvSpPr>
          <p:nvPr/>
        </p:nvSpPr>
        <p:spPr bwMode="auto">
          <a:xfrm rot="10800000">
            <a:off x="-1270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4" name="TextBox 3"/>
          <p:cNvSpPr txBox="1"/>
          <p:nvPr/>
        </p:nvSpPr>
        <p:spPr>
          <a:xfrm>
            <a:off x="1209985" y="475565"/>
            <a:ext cx="6264696" cy="707886"/>
          </a:xfrm>
          <a:prstGeom prst="rect">
            <a:avLst/>
          </a:prstGeom>
          <a:noFill/>
        </p:spPr>
        <p:txBody>
          <a:bodyPr wrap="square" rtlCol="0">
            <a:spAutoFit/>
          </a:bodyPr>
          <a:lstStyle/>
          <a:p>
            <a:pPr algn="ctr"/>
            <a:r>
              <a:rPr lang="en-GB" sz="4000" dirty="0"/>
              <a:t>Reporting Absence</a:t>
            </a:r>
          </a:p>
        </p:txBody>
      </p:sp>
      <p:sp>
        <p:nvSpPr>
          <p:cNvPr id="5" name="TextBox 4"/>
          <p:cNvSpPr txBox="1"/>
          <p:nvPr/>
        </p:nvSpPr>
        <p:spPr>
          <a:xfrm>
            <a:off x="467544" y="1844824"/>
            <a:ext cx="7776864" cy="1477328"/>
          </a:xfrm>
          <a:prstGeom prst="rect">
            <a:avLst/>
          </a:prstGeom>
          <a:noFill/>
        </p:spPr>
        <p:txBody>
          <a:bodyPr wrap="square" rtlCol="0">
            <a:spAutoFit/>
          </a:bodyPr>
          <a:lstStyle/>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sp>
        <p:nvSpPr>
          <p:cNvPr id="13" name="TextBox 12"/>
          <p:cNvSpPr txBox="1"/>
          <p:nvPr/>
        </p:nvSpPr>
        <p:spPr>
          <a:xfrm>
            <a:off x="241096" y="1844824"/>
            <a:ext cx="8517791" cy="4093428"/>
          </a:xfrm>
          <a:prstGeom prst="rect">
            <a:avLst/>
          </a:prstGeom>
          <a:noFill/>
        </p:spPr>
        <p:txBody>
          <a:bodyPr wrap="square" rtlCol="0">
            <a:spAutoFit/>
          </a:bodyPr>
          <a:lstStyle/>
          <a:p>
            <a:r>
              <a:rPr lang="en-GB" b="1" dirty="0">
                <a:solidFill>
                  <a:srgbClr val="00B0F0"/>
                </a:solidFill>
                <a:latin typeface="Arial" panose="020B0604020202020204" pitchFamily="34" charset="0"/>
                <a:cs typeface="Arial" panose="020B0604020202020204" pitchFamily="34" charset="0"/>
              </a:rPr>
              <a:t>                                  </a:t>
            </a:r>
            <a:r>
              <a:rPr lang="en-GB" b="1" u="sng" dirty="0">
                <a:solidFill>
                  <a:srgbClr val="00B0F0"/>
                </a:solidFill>
                <a:latin typeface="Arial" panose="020B0604020202020204" pitchFamily="34" charset="0"/>
                <a:cs typeface="Arial" panose="020B0604020202020204" pitchFamily="34" charset="0"/>
              </a:rPr>
              <a:t>Attendance Policy and Reporting Absence</a:t>
            </a:r>
          </a:p>
          <a:p>
            <a:endParaRPr lang="en-GB" u="sng" dirty="0">
              <a:solidFill>
                <a:srgbClr val="00B0F0"/>
              </a:solidFill>
              <a:latin typeface="Arial" panose="020B0604020202020204" pitchFamily="34" charset="0"/>
              <a:cs typeface="Arial" panose="020B0604020202020204" pitchFamily="34" charset="0"/>
            </a:endParaRPr>
          </a:p>
          <a:p>
            <a:pPr algn="ctr"/>
            <a:r>
              <a:rPr lang="en-GB" sz="1600" dirty="0">
                <a:solidFill>
                  <a:prstClr val="black"/>
                </a:solidFill>
                <a:latin typeface="Arial" panose="020B0604020202020204" pitchFamily="34" charset="0"/>
                <a:cs typeface="Arial" panose="020B0604020202020204" pitchFamily="34" charset="0"/>
              </a:rPr>
              <a:t>Absence must be reported on the first day of absence before 9am if at all possible.  You should report this by phoning 01626 774091 and selecting number 2 for Sixth Form attendance.</a:t>
            </a:r>
          </a:p>
          <a:p>
            <a:pPr marL="285750" indent="-285750" algn="ctr">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 </a:t>
            </a:r>
          </a:p>
          <a:p>
            <a:pPr algn="ctr"/>
            <a:r>
              <a:rPr lang="en-GB" sz="1600" dirty="0">
                <a:solidFill>
                  <a:prstClr val="black"/>
                </a:solidFill>
                <a:latin typeface="Arial" panose="020B0604020202020204" pitchFamily="34" charset="0"/>
                <a:cs typeface="Arial" panose="020B0604020202020204" pitchFamily="34" charset="0"/>
              </a:rPr>
              <a:t> All doctors, dentists and hospital appointments should be taken </a:t>
            </a:r>
            <a:r>
              <a:rPr lang="en-GB" sz="1600" b="1" u="sng" dirty="0">
                <a:solidFill>
                  <a:prstClr val="black"/>
                </a:solidFill>
                <a:latin typeface="Arial" panose="020B0604020202020204" pitchFamily="34" charset="0"/>
                <a:cs typeface="Arial" panose="020B0604020202020204" pitchFamily="34" charset="0"/>
              </a:rPr>
              <a:t>outside of school hours</a:t>
            </a:r>
            <a:r>
              <a:rPr lang="en-GB" sz="1600" dirty="0">
                <a:solidFill>
                  <a:prstClr val="black"/>
                </a:solidFill>
                <a:latin typeface="Arial" panose="020B0604020202020204" pitchFamily="34" charset="0"/>
                <a:cs typeface="Arial" panose="020B0604020202020204" pitchFamily="34" charset="0"/>
              </a:rPr>
              <a:t>.  However, if this is not possible, an Absence Request Form must be completed.</a:t>
            </a:r>
          </a:p>
          <a:p>
            <a:pPr marL="285750" indent="-285750" algn="ctr">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 </a:t>
            </a:r>
          </a:p>
          <a:p>
            <a:pPr algn="ctr"/>
            <a:r>
              <a:rPr lang="en-GB" sz="1600" dirty="0">
                <a:solidFill>
                  <a:prstClr val="black"/>
                </a:solidFill>
                <a:latin typeface="Arial" panose="020B0604020202020204" pitchFamily="34" charset="0"/>
                <a:cs typeface="Arial" panose="020B0604020202020204" pitchFamily="34" charset="0"/>
              </a:rPr>
              <a:t>If students are taken ill at school they must sign out with Mrs Deeks/Mrs Best so that absence from lessons is recorded.  </a:t>
            </a:r>
          </a:p>
          <a:p>
            <a:pPr marL="285750" indent="-285750" algn="ctr">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 </a:t>
            </a:r>
          </a:p>
          <a:p>
            <a:pPr algn="ctr"/>
            <a:r>
              <a:rPr lang="en-GB" sz="1600" dirty="0">
                <a:solidFill>
                  <a:prstClr val="black"/>
                </a:solidFill>
                <a:latin typeface="Arial" panose="020B0604020202020204" pitchFamily="34" charset="0"/>
                <a:cs typeface="Arial" panose="020B0604020202020204" pitchFamily="34" charset="0"/>
              </a:rPr>
              <a:t>An absence request form must be completed if students have to miss school but this is to be avoided at all costs and will only be an authorised absence in exceptional circumstances.</a:t>
            </a:r>
          </a:p>
          <a:p>
            <a:pPr algn="ctr"/>
            <a:endParaRPr lang="en-GB" sz="1600" dirty="0">
              <a:solidFill>
                <a:prstClr val="black"/>
              </a:solidFill>
              <a:latin typeface="Arial" panose="020B0604020202020204" pitchFamily="34" charset="0"/>
              <a:cs typeface="Arial" panose="020B0604020202020204" pitchFamily="34" charset="0"/>
            </a:endParaRPr>
          </a:p>
          <a:p>
            <a:endParaRPr lang="en-GB" sz="1600" dirty="0">
              <a:solidFill>
                <a:prstClr val="black"/>
              </a:solidFill>
              <a:latin typeface="Arial" panose="020B0604020202020204" pitchFamily="34" charset="0"/>
              <a:cs typeface="Arial" panose="020B0604020202020204" pitchFamily="34" charset="0"/>
            </a:endParaRPr>
          </a:p>
        </p:txBody>
      </p:sp>
      <p:pic>
        <p:nvPicPr>
          <p:cNvPr id="16"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6212" y="44331"/>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26423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a:extLst>
              <a:ext uri="{FF2B5EF4-FFF2-40B4-BE49-F238E27FC236}">
                <a16:creationId xmlns:a16="http://schemas.microsoft.com/office/drawing/2014/main" id="{6FBFB88E-DA42-41AD-A767-C8B3206C0647}"/>
              </a:ext>
            </a:extLst>
          </p:cNvPr>
          <p:cNvSpPr>
            <a:spLocks noChangeArrowheads="1"/>
          </p:cNvSpPr>
          <p:nvPr/>
        </p:nvSpPr>
        <p:spPr bwMode="auto">
          <a:xfrm rot="10800000">
            <a:off x="-4763" y="608"/>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3" name="TextBox 2">
            <a:extLst>
              <a:ext uri="{FF2B5EF4-FFF2-40B4-BE49-F238E27FC236}">
                <a16:creationId xmlns:a16="http://schemas.microsoft.com/office/drawing/2014/main" id="{10FB627D-333E-4CAA-BD94-30A6E43451D1}"/>
              </a:ext>
            </a:extLst>
          </p:cNvPr>
          <p:cNvSpPr txBox="1"/>
          <p:nvPr/>
        </p:nvSpPr>
        <p:spPr>
          <a:xfrm>
            <a:off x="3239852" y="548680"/>
            <a:ext cx="2664296" cy="461665"/>
          </a:xfrm>
          <a:prstGeom prst="rect">
            <a:avLst/>
          </a:prstGeom>
          <a:noFill/>
        </p:spPr>
        <p:txBody>
          <a:bodyPr wrap="square" rtlCol="0">
            <a:spAutoFit/>
          </a:bodyPr>
          <a:lstStyle/>
          <a:p>
            <a:r>
              <a:rPr lang="en-GB" sz="2400" b="1" dirty="0"/>
              <a:t>Attendance Policy </a:t>
            </a:r>
          </a:p>
        </p:txBody>
      </p:sp>
      <p:pic>
        <p:nvPicPr>
          <p:cNvPr id="2050" name="2BD6A18F-9163-4D32-9475-45B86911C3CD" descr="2BD6A18F-9163-4D32-9475-45B86911C3CD">
            <a:extLst>
              <a:ext uri="{FF2B5EF4-FFF2-40B4-BE49-F238E27FC236}">
                <a16:creationId xmlns:a16="http://schemas.microsoft.com/office/drawing/2014/main" id="{A7B15413-2A02-41F8-B38A-B97CA45A8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9579" y="1916899"/>
            <a:ext cx="5512725" cy="413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F657AC7-1690-444D-BC18-11C2D710FD09}"/>
              </a:ext>
            </a:extLst>
          </p:cNvPr>
          <p:cNvSpPr txBox="1"/>
          <p:nvPr/>
        </p:nvSpPr>
        <p:spPr>
          <a:xfrm>
            <a:off x="5220072" y="1412776"/>
            <a:ext cx="3024336" cy="5293757"/>
          </a:xfrm>
          <a:prstGeom prst="rect">
            <a:avLst/>
          </a:prstGeom>
          <a:noFill/>
        </p:spPr>
        <p:txBody>
          <a:bodyPr wrap="square" rtlCol="0">
            <a:spAutoFit/>
          </a:bodyPr>
          <a:lstStyle/>
          <a:p>
            <a:r>
              <a:rPr lang="en-GB" b="1" dirty="0"/>
              <a:t> </a:t>
            </a:r>
            <a:r>
              <a:rPr lang="en-GB" sz="1400" b="1" dirty="0"/>
              <a:t>Level 1 </a:t>
            </a:r>
            <a:r>
              <a:rPr lang="en-GB" sz="1400" dirty="0"/>
              <a:t>– Tutors and SF team will be talking to the student and absence recorded internally.</a:t>
            </a:r>
          </a:p>
          <a:p>
            <a:endParaRPr lang="en-GB" sz="1400" b="1" dirty="0"/>
          </a:p>
          <a:p>
            <a:r>
              <a:rPr lang="en-GB" sz="1400" b="1" dirty="0"/>
              <a:t>Level 2 </a:t>
            </a:r>
            <a:r>
              <a:rPr lang="en-GB" sz="1400" dirty="0"/>
              <a:t>– Concern letter sent home when attendance drops to 94-90%. Tutor will meet with student.</a:t>
            </a:r>
          </a:p>
          <a:p>
            <a:endParaRPr lang="en-GB" sz="1400" dirty="0"/>
          </a:p>
          <a:p>
            <a:r>
              <a:rPr lang="en-GB" sz="1400" b="1" dirty="0"/>
              <a:t>Level 3 </a:t>
            </a:r>
            <a:r>
              <a:rPr lang="en-GB" sz="1400" dirty="0"/>
              <a:t>– Parent and student meeting with Sixth Form Staff  attendance falls below 90%.  Attendance monitoring and support to be put in place. (Warning 1)</a:t>
            </a:r>
          </a:p>
          <a:p>
            <a:endParaRPr lang="en-GB" sz="1400" dirty="0"/>
          </a:p>
          <a:p>
            <a:r>
              <a:rPr lang="en-GB" sz="1400" b="1" dirty="0"/>
              <a:t>Level 4 </a:t>
            </a:r>
            <a:r>
              <a:rPr lang="en-GB" sz="1400" dirty="0"/>
              <a:t>– Formal meeting with Head of Sixth Form with a possible request to leave the Sixth Form (Warning 2) </a:t>
            </a:r>
          </a:p>
          <a:p>
            <a:endParaRPr lang="en-GB" sz="1400" dirty="0"/>
          </a:p>
          <a:p>
            <a:r>
              <a:rPr lang="en-GB" sz="1400" b="1" dirty="0"/>
              <a:t>Level 5 </a:t>
            </a:r>
            <a:r>
              <a:rPr lang="en-GB" sz="1400" dirty="0"/>
              <a:t>– Meeting with Headteacher to determine future in the SF.</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31630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rot="10800000">
            <a:off x="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2" name="TextBox 1"/>
          <p:cNvSpPr txBox="1"/>
          <p:nvPr/>
        </p:nvSpPr>
        <p:spPr>
          <a:xfrm>
            <a:off x="562856" y="980728"/>
            <a:ext cx="7992888" cy="5940088"/>
          </a:xfrm>
          <a:prstGeom prst="rect">
            <a:avLst/>
          </a:prstGeom>
          <a:noFill/>
        </p:spPr>
        <p:txBody>
          <a:bodyPr wrap="square" rtlCol="0">
            <a:spAutoFit/>
          </a:bodyPr>
          <a:lstStyle/>
          <a:p>
            <a:r>
              <a:rPr lang="en-GB" dirty="0">
                <a:solidFill>
                  <a:prstClr val="black"/>
                </a:solidFill>
              </a:rPr>
              <a:t> </a:t>
            </a:r>
          </a:p>
          <a:p>
            <a:r>
              <a:rPr lang="en-US" dirty="0"/>
              <a:t>At TCS6 our code is ‘smart casual’. Students are expected to dress at all times in a manner that is fitting for a maturing young person in a professional environment. We realise that one of the attractions of being a sixth former is the privilege of wearing your own clothes rather than a uniform; we therefore do not specify what is permissible within the parameters of ‘smart casual’.</a:t>
            </a:r>
          </a:p>
          <a:p>
            <a:endParaRPr lang="en-US" dirty="0"/>
          </a:p>
          <a:p>
            <a:r>
              <a:rPr lang="en-US" dirty="0"/>
              <a:t> However, the following items are not acceptable:</a:t>
            </a:r>
          </a:p>
          <a:p>
            <a:pPr marL="285750" indent="-285750">
              <a:buFont typeface="Arial" panose="020B0604020202020204" pitchFamily="34" charset="0"/>
              <a:buChar char="•"/>
            </a:pPr>
            <a:r>
              <a:rPr lang="en-US" dirty="0"/>
              <a:t> Dirty or ripped clothing; </a:t>
            </a:r>
          </a:p>
          <a:p>
            <a:pPr marL="285750" indent="-285750">
              <a:buFont typeface="Arial" panose="020B0604020202020204" pitchFamily="34" charset="0"/>
              <a:buChar char="•"/>
            </a:pPr>
            <a:r>
              <a:rPr lang="en-US" dirty="0"/>
              <a:t> Offensive slogans; </a:t>
            </a:r>
          </a:p>
          <a:p>
            <a:pPr marL="285750" indent="-285750">
              <a:buFont typeface="Arial" panose="020B0604020202020204" pitchFamily="34" charset="0"/>
              <a:buChar char="•"/>
            </a:pPr>
            <a:r>
              <a:rPr lang="en-US" dirty="0"/>
              <a:t> Revealing tops, shorts or skirts </a:t>
            </a:r>
          </a:p>
          <a:p>
            <a:pPr marL="285750" indent="-285750">
              <a:buFont typeface="Arial" panose="020B0604020202020204" pitchFamily="34" charset="0"/>
              <a:buChar char="•"/>
            </a:pPr>
            <a:r>
              <a:rPr lang="en-US" dirty="0"/>
              <a:t> Bare midriffs</a:t>
            </a:r>
          </a:p>
          <a:p>
            <a:pPr marL="285750" indent="-285750">
              <a:buFont typeface="Arial" panose="020B0604020202020204" pitchFamily="34" charset="0"/>
              <a:buChar char="•"/>
            </a:pPr>
            <a:r>
              <a:rPr lang="en-US" dirty="0"/>
              <a:t> Ostentatious jewellery</a:t>
            </a:r>
          </a:p>
          <a:p>
            <a:pPr marL="285750" indent="-285750">
              <a:buFont typeface="Arial" panose="020B0604020202020204" pitchFamily="34" charset="0"/>
              <a:buChar char="•"/>
            </a:pPr>
            <a:r>
              <a:rPr lang="en-US" dirty="0"/>
              <a:t> Hoods up around school site and in lessons</a:t>
            </a:r>
            <a:endParaRPr lang="en-US" sz="1600" dirty="0"/>
          </a:p>
          <a:p>
            <a:endParaRPr lang="en-GB" sz="2000" b="1" dirty="0">
              <a:solidFill>
                <a:prstClr val="black"/>
              </a:solidFill>
            </a:endParaRPr>
          </a:p>
          <a:p>
            <a:r>
              <a:rPr lang="en-GB" sz="2000" b="1" dirty="0">
                <a:solidFill>
                  <a:prstClr val="black"/>
                </a:solidFill>
              </a:rPr>
              <a:t>Sixth form students must wear their security badge, which is issued from the school, </a:t>
            </a:r>
            <a:r>
              <a:rPr lang="en-GB" sz="1600" dirty="0">
                <a:solidFill>
                  <a:prstClr val="black"/>
                </a:solidFill>
              </a:rPr>
              <a:t>at all times when on school premises. This is to support the safeguarding of all students.</a:t>
            </a:r>
          </a:p>
          <a:p>
            <a:r>
              <a:rPr lang="en-GB" sz="1600" dirty="0">
                <a:solidFill>
                  <a:prstClr val="black"/>
                </a:solidFill>
              </a:rPr>
              <a:t> </a:t>
            </a:r>
          </a:p>
          <a:p>
            <a:r>
              <a:rPr lang="en-GB" dirty="0">
                <a:solidFill>
                  <a:prstClr val="black"/>
                </a:solidFill>
              </a:rPr>
              <a:t> </a:t>
            </a:r>
          </a:p>
          <a:p>
            <a:r>
              <a:rPr lang="en-GB" dirty="0">
                <a:solidFill>
                  <a:prstClr val="black"/>
                </a:solidFill>
              </a:rPr>
              <a:t>  </a:t>
            </a:r>
          </a:p>
        </p:txBody>
      </p:sp>
      <p:sp>
        <p:nvSpPr>
          <p:cNvPr id="4" name="Rectangle 3"/>
          <p:cNvSpPr/>
          <p:nvPr/>
        </p:nvSpPr>
        <p:spPr>
          <a:xfrm>
            <a:off x="1187624" y="260648"/>
            <a:ext cx="6053728" cy="707886"/>
          </a:xfrm>
          <a:prstGeom prst="rect">
            <a:avLst/>
          </a:prstGeom>
          <a:no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rPr>
              <a:t>TCS6 Dress Code</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1971" y="0"/>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54677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rot="10800000">
            <a:off x="-33337"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98310" name="AutoShape 6" descr="Image result for image council tax reminder teignbridge"/>
          <p:cNvSpPr>
            <a:spLocks noChangeAspect="1" noChangeArrowheads="1"/>
          </p:cNvSpPr>
          <p:nvPr/>
        </p:nvSpPr>
        <p:spPr bwMode="auto">
          <a:xfrm>
            <a:off x="4538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dirty="0"/>
          </a:p>
        </p:txBody>
      </p:sp>
      <p:sp>
        <p:nvSpPr>
          <p:cNvPr id="2" name="Rectangle 1"/>
          <p:cNvSpPr/>
          <p:nvPr/>
        </p:nvSpPr>
        <p:spPr>
          <a:xfrm>
            <a:off x="1581378" y="476672"/>
            <a:ext cx="591456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Student Timetables </a:t>
            </a:r>
          </a:p>
        </p:txBody>
      </p:sp>
      <p:sp>
        <p:nvSpPr>
          <p:cNvPr id="3" name="TextBox 2"/>
          <p:cNvSpPr txBox="1"/>
          <p:nvPr/>
        </p:nvSpPr>
        <p:spPr>
          <a:xfrm>
            <a:off x="467544" y="1844824"/>
            <a:ext cx="8064896" cy="1477328"/>
          </a:xfrm>
          <a:prstGeom prst="rect">
            <a:avLst/>
          </a:prstGeom>
          <a:noFill/>
        </p:spPr>
        <p:txBody>
          <a:bodyPr wrap="square" rtlCol="0">
            <a:spAutoFit/>
          </a:bodyPr>
          <a:lstStyle/>
          <a:p>
            <a:pPr marL="285750" indent="-285750">
              <a:buFont typeface="Arial" panose="020B0604020202020204" pitchFamily="34" charset="0"/>
              <a:buChar char="•"/>
            </a:pPr>
            <a:r>
              <a:rPr lang="en-GB" dirty="0"/>
              <a:t>Every student has a unique timetable based on their chosen subjects.</a:t>
            </a:r>
          </a:p>
          <a:p>
            <a:pPr marL="285750" indent="-285750">
              <a:buFont typeface="Arial" panose="020B0604020202020204" pitchFamily="34" charset="0"/>
              <a:buChar char="•"/>
            </a:pPr>
            <a:r>
              <a:rPr lang="en-GB" dirty="0"/>
              <a:t>Level 3 students will have on average 5 lessons per subject</a:t>
            </a:r>
          </a:p>
          <a:p>
            <a:pPr marL="285750" indent="-285750">
              <a:buFont typeface="Arial" panose="020B0604020202020204" pitchFamily="34" charset="0"/>
              <a:buChar char="•"/>
            </a:pPr>
            <a:r>
              <a:rPr lang="en-GB" dirty="0"/>
              <a:t>Level 2 students, have on average 10 lessons for their chosen course, with work experience, resit lessons of Maths/English.</a:t>
            </a:r>
          </a:p>
          <a:p>
            <a:pPr marL="285750" indent="-285750">
              <a:buFont typeface="Arial" panose="020B0604020202020204" pitchFamily="34" charset="0"/>
              <a:buChar char="•"/>
            </a:pPr>
            <a:endParaRPr lang="en-GB" dirty="0"/>
          </a:p>
        </p:txBody>
      </p:sp>
      <p:sp>
        <p:nvSpPr>
          <p:cNvPr id="11" name="AutoShape 7"/>
          <p:cNvSpPr>
            <a:spLocks noChangeArrowheads="1"/>
          </p:cNvSpPr>
          <p:nvPr/>
        </p:nvSpPr>
        <p:spPr bwMode="auto">
          <a:xfrm rot="10800000">
            <a:off x="-1270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4" name="TextBox 3"/>
          <p:cNvSpPr txBox="1"/>
          <p:nvPr/>
        </p:nvSpPr>
        <p:spPr>
          <a:xfrm>
            <a:off x="1231252" y="340457"/>
            <a:ext cx="3925568" cy="923330"/>
          </a:xfrm>
          <a:prstGeom prst="rect">
            <a:avLst/>
          </a:prstGeom>
          <a:noFill/>
        </p:spPr>
        <p:txBody>
          <a:bodyPr wrap="square" rtlCol="0">
            <a:spAutoFit/>
          </a:bodyPr>
          <a:lstStyle/>
          <a:p>
            <a:pPr algn="ctr"/>
            <a:r>
              <a:rPr lang="en-US" sz="5400" dirty="0">
                <a:ln w="0"/>
                <a:effectLst>
                  <a:outerShdw blurRad="38100" dist="19050" dir="2700000" algn="tl" rotWithShape="0">
                    <a:schemeClr val="dk1">
                      <a:alpha val="40000"/>
                    </a:schemeClr>
                  </a:outerShdw>
                </a:effectLst>
              </a:rPr>
              <a:t>Probation</a:t>
            </a:r>
            <a:endParaRPr lang="en-GB" sz="5400" dirty="0"/>
          </a:p>
        </p:txBody>
      </p:sp>
      <p:sp>
        <p:nvSpPr>
          <p:cNvPr id="5" name="TextBox 4"/>
          <p:cNvSpPr txBox="1"/>
          <p:nvPr/>
        </p:nvSpPr>
        <p:spPr>
          <a:xfrm>
            <a:off x="467544" y="1844824"/>
            <a:ext cx="7776864" cy="3970318"/>
          </a:xfrm>
          <a:prstGeom prst="rect">
            <a:avLst/>
          </a:prstGeom>
          <a:noFill/>
        </p:spPr>
        <p:txBody>
          <a:bodyPr wrap="square" rtlCol="0">
            <a:spAutoFit/>
          </a:bodyPr>
          <a:lstStyle/>
          <a:p>
            <a:r>
              <a:rPr lang="en-GB" b="1" dirty="0"/>
              <a:t>Probation period</a:t>
            </a:r>
          </a:p>
          <a:p>
            <a:endParaRPr lang="en-GB" b="1" dirty="0"/>
          </a:p>
          <a:p>
            <a:pPr marL="285750" indent="-285750">
              <a:buFontTx/>
              <a:buChar char="-"/>
            </a:pPr>
            <a:r>
              <a:rPr lang="en-GB" dirty="0"/>
              <a:t>Probation ensures that students are on the correct courses in terms of ensuring their success.</a:t>
            </a:r>
          </a:p>
          <a:p>
            <a:pPr marL="285750" indent="-285750">
              <a:buFontTx/>
              <a:buChar char="-"/>
            </a:pPr>
            <a:r>
              <a:rPr lang="en-GB" dirty="0"/>
              <a:t>Opportunity to move, and pick up additional courses in some cases such as EPQ and Core Maths</a:t>
            </a:r>
          </a:p>
          <a:p>
            <a:pPr marL="285750" indent="-285750">
              <a:buFontTx/>
              <a:buChar char="-"/>
            </a:pPr>
            <a:r>
              <a:rPr lang="en-GB" dirty="0"/>
              <a:t>Sixth Form Leaders follow up meetings ensure support is offered to all our students.</a:t>
            </a:r>
          </a:p>
          <a:p>
            <a:pPr marL="285750" indent="-285750">
              <a:buFontTx/>
              <a:buChar char="-"/>
            </a:pPr>
            <a:r>
              <a:rPr lang="en-GB" dirty="0"/>
              <a:t>Teachers will report Pass / Fail / Concern</a:t>
            </a:r>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sp>
        <p:nvSpPr>
          <p:cNvPr id="12" name="Rectangle 11"/>
          <p:cNvSpPr/>
          <p:nvPr/>
        </p:nvSpPr>
        <p:spPr>
          <a:xfrm>
            <a:off x="1351309" y="4660013"/>
            <a:ext cx="6673815"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Probation </a:t>
            </a:r>
            <a:r>
              <a:rPr lang="en-US" sz="2400" dirty="0">
                <a:ln w="0"/>
                <a:effectLst>
                  <a:outerShdw blurRad="38100" dist="19050" dir="2700000" algn="tl" rotWithShape="0">
                    <a:schemeClr val="dk1">
                      <a:alpha val="40000"/>
                    </a:schemeClr>
                  </a:outerShdw>
                </a:effectLst>
              </a:rPr>
              <a:t>outcome</a:t>
            </a:r>
            <a:r>
              <a:rPr lang="en-US" sz="2400" b="0" cap="none" spc="0" dirty="0">
                <a:ln w="0"/>
                <a:solidFill>
                  <a:schemeClr val="tx1"/>
                </a:solidFill>
                <a:effectLst>
                  <a:outerShdw blurRad="38100" dist="19050" dir="2700000" algn="tl" rotWithShape="0">
                    <a:schemeClr val="dk1">
                      <a:alpha val="40000"/>
                    </a:schemeClr>
                  </a:outerShdw>
                </a:effectLst>
              </a:rPr>
              <a:t>  - Week Beginning 3</a:t>
            </a:r>
            <a:r>
              <a:rPr lang="en-US" sz="2400" b="0" cap="none" spc="0" baseline="30000" dirty="0">
                <a:ln w="0"/>
                <a:solidFill>
                  <a:schemeClr val="tx1"/>
                </a:solidFill>
                <a:effectLst>
                  <a:outerShdw blurRad="38100" dist="19050" dir="2700000" algn="tl" rotWithShape="0">
                    <a:schemeClr val="dk1">
                      <a:alpha val="40000"/>
                    </a:schemeClr>
                  </a:outerShdw>
                </a:effectLst>
              </a:rPr>
              <a:t>rd</a:t>
            </a:r>
            <a:r>
              <a:rPr lang="en-US" sz="2400" b="0" cap="none" spc="0" dirty="0">
                <a:ln w="0"/>
                <a:solidFill>
                  <a:schemeClr val="tx1"/>
                </a:solidFill>
                <a:effectLst>
                  <a:outerShdw blurRad="38100" dist="19050" dir="2700000" algn="tl" rotWithShape="0">
                    <a:schemeClr val="dk1">
                      <a:alpha val="40000"/>
                    </a:schemeClr>
                  </a:outerShdw>
                </a:effectLst>
              </a:rPr>
              <a:t> October</a:t>
            </a:r>
            <a:r>
              <a:rPr lang="en-US" sz="2400" b="0" cap="none" spc="0" baseline="30000" dirty="0">
                <a:ln w="0"/>
                <a:solidFill>
                  <a:schemeClr val="tx1"/>
                </a:solidFill>
                <a:effectLst>
                  <a:outerShdw blurRad="38100" dist="19050" dir="2700000" algn="tl" rotWithShape="0">
                    <a:schemeClr val="dk1">
                      <a:alpha val="40000"/>
                    </a:schemeClr>
                  </a:outerShdw>
                </a:effectLst>
              </a:rPr>
              <a:t>     </a:t>
            </a:r>
            <a:endParaRPr lang="en-US" sz="2400" b="0" cap="none" spc="0" dirty="0">
              <a:ln w="0"/>
              <a:solidFill>
                <a:schemeClr val="tx1"/>
              </a:solidFill>
              <a:effectLst>
                <a:outerShdw blurRad="38100" dist="19050" dir="2700000" algn="tl" rotWithShape="0">
                  <a:schemeClr val="dk1">
                    <a:alpha val="40000"/>
                  </a:schemeClr>
                </a:outerShdw>
              </a:effectLst>
            </a:endParaRPr>
          </a:p>
        </p:txBody>
      </p:sp>
      <p:cxnSp>
        <p:nvCxnSpPr>
          <p:cNvPr id="14" name="Straight Arrow Connector 13"/>
          <p:cNvCxnSpPr/>
          <p:nvPr/>
        </p:nvCxnSpPr>
        <p:spPr>
          <a:xfrm>
            <a:off x="4355975" y="5312065"/>
            <a:ext cx="0" cy="452156"/>
          </a:xfrm>
          <a:prstGeom prst="straightConnector1">
            <a:avLst/>
          </a:prstGeom>
          <a:ln>
            <a:solidFill>
              <a:schemeClr val="tx2"/>
            </a:solidFill>
            <a:tailEnd type="triangle"/>
          </a:ln>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838635" y="5918916"/>
            <a:ext cx="7704856" cy="461665"/>
          </a:xfrm>
          <a:prstGeom prst="rect">
            <a:avLst/>
          </a:prstGeom>
          <a:noFill/>
        </p:spPr>
        <p:txBody>
          <a:bodyPr wrap="square" rtlCol="0">
            <a:spAutoFit/>
          </a:bodyPr>
          <a:lstStyle/>
          <a:p>
            <a:pPr algn="ctr"/>
            <a:r>
              <a:rPr lang="en-GB" sz="2400" dirty="0">
                <a:effectLst>
                  <a:outerShdw blurRad="38100" dist="38100" dir="2700000" algn="tl">
                    <a:srgbClr val="000000">
                      <a:alpha val="43137"/>
                    </a:srgbClr>
                  </a:outerShdw>
                </a:effectLst>
              </a:rPr>
              <a:t>Sixth </a:t>
            </a:r>
            <a:r>
              <a:rPr lang="en-GB" sz="2400" dirty="0">
                <a:effectLst>
                  <a:outerShdw blurRad="38100" dist="38100" dir="2700000" algn="tl">
                    <a:srgbClr val="000000">
                      <a:alpha val="43137"/>
                    </a:srgbClr>
                  </a:outerShdw>
                </a:effectLst>
                <a:latin typeface="+mj-lt"/>
              </a:rPr>
              <a:t>Form</a:t>
            </a:r>
            <a:r>
              <a:rPr lang="en-GB" sz="2400" dirty="0">
                <a:effectLst>
                  <a:outerShdw blurRad="38100" dist="38100" dir="2700000" algn="tl">
                    <a:srgbClr val="000000">
                      <a:alpha val="43137"/>
                    </a:srgbClr>
                  </a:outerShdw>
                </a:effectLst>
              </a:rPr>
              <a:t> Leaders follow up meetings</a:t>
            </a:r>
          </a:p>
        </p:txBody>
      </p:sp>
      <p:pic>
        <p:nvPicPr>
          <p:cNvPr id="24"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1535" y="111914"/>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12299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a:extLst>
              <a:ext uri="{FF2B5EF4-FFF2-40B4-BE49-F238E27FC236}">
                <a16:creationId xmlns:a16="http://schemas.microsoft.com/office/drawing/2014/main" id="{478AF88C-6B06-4161-B683-C88CBBCDD1C1}"/>
              </a:ext>
            </a:extLst>
          </p:cNvPr>
          <p:cNvSpPr>
            <a:spLocks noChangeArrowheads="1"/>
          </p:cNvSpPr>
          <p:nvPr/>
        </p:nvSpPr>
        <p:spPr bwMode="auto">
          <a:xfrm rot="10800000">
            <a:off x="-1270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pic>
        <p:nvPicPr>
          <p:cNvPr id="3" name="Picture 12" descr="TCS6 Logo_TRANS">
            <a:extLst>
              <a:ext uri="{FF2B5EF4-FFF2-40B4-BE49-F238E27FC236}">
                <a16:creationId xmlns:a16="http://schemas.microsoft.com/office/drawing/2014/main" id="{716BBC99-A14D-48F3-A362-697530AABD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1971" y="0"/>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TextBox 3">
            <a:extLst>
              <a:ext uri="{FF2B5EF4-FFF2-40B4-BE49-F238E27FC236}">
                <a16:creationId xmlns:a16="http://schemas.microsoft.com/office/drawing/2014/main" id="{EC0E0A89-C4CB-485F-A1F9-589F5963DBF7}"/>
              </a:ext>
            </a:extLst>
          </p:cNvPr>
          <p:cNvSpPr txBox="1"/>
          <p:nvPr/>
        </p:nvSpPr>
        <p:spPr>
          <a:xfrm>
            <a:off x="1316550" y="622102"/>
            <a:ext cx="5256584" cy="923330"/>
          </a:xfrm>
          <a:prstGeom prst="rect">
            <a:avLst/>
          </a:prstGeom>
          <a:noFill/>
        </p:spPr>
        <p:txBody>
          <a:bodyPr wrap="square" rtlCol="0">
            <a:spAutoFit/>
          </a:bodyPr>
          <a:lstStyle/>
          <a:p>
            <a:r>
              <a:rPr lang="en-GB" sz="5400" dirty="0"/>
              <a:t>Cover Lessons</a:t>
            </a:r>
          </a:p>
        </p:txBody>
      </p:sp>
      <p:sp>
        <p:nvSpPr>
          <p:cNvPr id="5" name="TextBox 4">
            <a:extLst>
              <a:ext uri="{FF2B5EF4-FFF2-40B4-BE49-F238E27FC236}">
                <a16:creationId xmlns:a16="http://schemas.microsoft.com/office/drawing/2014/main" id="{91194ABB-3722-4127-B226-C8454FE479BB}"/>
              </a:ext>
            </a:extLst>
          </p:cNvPr>
          <p:cNvSpPr txBox="1"/>
          <p:nvPr/>
        </p:nvSpPr>
        <p:spPr>
          <a:xfrm>
            <a:off x="755576" y="2204864"/>
            <a:ext cx="7632848" cy="2585323"/>
          </a:xfrm>
          <a:prstGeom prst="rect">
            <a:avLst/>
          </a:prstGeom>
          <a:noFill/>
        </p:spPr>
        <p:txBody>
          <a:bodyPr wrap="square" rtlCol="0">
            <a:spAutoFit/>
          </a:bodyPr>
          <a:lstStyle/>
          <a:p>
            <a:pPr marL="285750" indent="-285750">
              <a:buFont typeface="Arial" panose="020B0604020202020204" pitchFamily="34" charset="0"/>
              <a:buChar char="•"/>
            </a:pPr>
            <a:r>
              <a:rPr lang="en-GB" dirty="0"/>
              <a:t>Teachers will email the work to, ‘SF cover’</a:t>
            </a:r>
          </a:p>
          <a:p>
            <a:endParaRPr lang="en-GB" dirty="0"/>
          </a:p>
          <a:p>
            <a:pPr marL="285750" indent="-285750">
              <a:buFont typeface="Arial" panose="020B0604020202020204" pitchFamily="34" charset="0"/>
              <a:buChar char="•"/>
            </a:pPr>
            <a:r>
              <a:rPr lang="en-GB" dirty="0"/>
              <a:t>Please head to the SFC and Mrs Best will be able to give you the work set and any resources that have been passed on by your teacher.</a:t>
            </a:r>
          </a:p>
          <a:p>
            <a:endParaRPr lang="en-GB" dirty="0"/>
          </a:p>
          <a:p>
            <a:pPr marL="285750" indent="-285750">
              <a:buFont typeface="Arial" panose="020B0604020202020204" pitchFamily="34" charset="0"/>
              <a:buChar char="•"/>
            </a:pPr>
            <a:r>
              <a:rPr lang="en-GB" dirty="0"/>
              <a:t>Please then complete cover work at the SFC and email any work to your teachers, adhering to deadlines set </a:t>
            </a:r>
          </a:p>
          <a:p>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63994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auto">
          <a:xfrm rot="10800000">
            <a:off x="-13522" y="0"/>
            <a:ext cx="9165720" cy="6971394"/>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3" name="Rectangle 2"/>
          <p:cNvSpPr/>
          <p:nvPr/>
        </p:nvSpPr>
        <p:spPr>
          <a:xfrm>
            <a:off x="650232" y="407594"/>
            <a:ext cx="6553300" cy="584775"/>
          </a:xfrm>
          <a:prstGeom prst="rect">
            <a:avLst/>
          </a:prstGeom>
          <a:noFill/>
        </p:spPr>
        <p:txBody>
          <a:bodyPr wrap="square" lIns="91440" tIns="45720" rIns="91440" bIns="45720">
            <a:spAutoFit/>
          </a:bodyPr>
          <a:lstStyle/>
          <a:p>
            <a:r>
              <a:rPr lang="en-US" sz="3200" dirty="0">
                <a:ln w="0"/>
                <a:effectLst>
                  <a:outerShdw blurRad="38100" dist="19050" dir="2700000" algn="tl" rotWithShape="0">
                    <a:schemeClr val="dk1">
                      <a:alpha val="40000"/>
                    </a:schemeClr>
                  </a:outerShdw>
                </a:effectLst>
              </a:rPr>
              <a:t>Monitoring and Tracking Progress</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238" y="-17624"/>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114714006"/>
              </p:ext>
            </p:extLst>
          </p:nvPr>
        </p:nvGraphicFramePr>
        <p:xfrm>
          <a:off x="35496" y="1410067"/>
          <a:ext cx="5182324" cy="3566160"/>
        </p:xfrm>
        <a:graphic>
          <a:graphicData uri="http://schemas.openxmlformats.org/drawingml/2006/table">
            <a:tbl>
              <a:tblPr firstRow="1" bandRow="1">
                <a:tableStyleId>{93296810-A885-4BE3-A3E7-6D5BEEA58F35}</a:tableStyleId>
              </a:tblPr>
              <a:tblGrid>
                <a:gridCol w="287806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tblGrid>
              <a:tr h="316834">
                <a:tc gridSpan="2">
                  <a:txBody>
                    <a:bodyPr/>
                    <a:lstStyle/>
                    <a:p>
                      <a:pPr algn="ctr"/>
                      <a:r>
                        <a:rPr lang="en-GB" dirty="0"/>
                        <a:t>Assessments</a:t>
                      </a:r>
                    </a:p>
                  </a:txBody>
                  <a:tcPr/>
                </a:tc>
                <a:tc hMerge="1">
                  <a:txBody>
                    <a:bodyPr/>
                    <a:lstStyle/>
                    <a:p>
                      <a:endParaRPr lang="en-GB" dirty="0"/>
                    </a:p>
                  </a:txBody>
                  <a:tcPr/>
                </a:tc>
                <a:extLst>
                  <a:ext uri="{0D108BD9-81ED-4DB2-BD59-A6C34878D82A}">
                    <a16:rowId xmlns:a16="http://schemas.microsoft.com/office/drawing/2014/main" val="10000"/>
                  </a:ext>
                </a:extLst>
              </a:tr>
              <a:tr h="316834">
                <a:tc>
                  <a:txBody>
                    <a:bodyPr/>
                    <a:lstStyle/>
                    <a:p>
                      <a:r>
                        <a:rPr lang="en-GB" dirty="0"/>
                        <a:t>Probation</a:t>
                      </a:r>
                      <a:r>
                        <a:rPr lang="en-GB" baseline="0" dirty="0"/>
                        <a:t> Assessments </a:t>
                      </a:r>
                      <a:endParaRPr lang="en-GB" dirty="0"/>
                    </a:p>
                  </a:txBody>
                  <a:tcPr/>
                </a:tc>
                <a:tc>
                  <a:txBody>
                    <a:bodyPr/>
                    <a:lstStyle/>
                    <a:p>
                      <a:r>
                        <a:rPr lang="en-GB" baseline="0" dirty="0"/>
                        <a:t>Throughout September (3</a:t>
                      </a:r>
                      <a:r>
                        <a:rPr lang="en-GB" baseline="30000" dirty="0"/>
                        <a:t>rd</a:t>
                      </a:r>
                      <a:r>
                        <a:rPr lang="en-GB" baseline="0" dirty="0"/>
                        <a:t> October outcome) </a:t>
                      </a:r>
                      <a:endParaRPr lang="en-GB" dirty="0"/>
                    </a:p>
                  </a:txBody>
                  <a:tcPr/>
                </a:tc>
                <a:extLst>
                  <a:ext uri="{0D108BD9-81ED-4DB2-BD59-A6C34878D82A}">
                    <a16:rowId xmlns:a16="http://schemas.microsoft.com/office/drawing/2014/main" val="10001"/>
                  </a:ext>
                </a:extLst>
              </a:tr>
              <a:tr h="316834">
                <a:tc>
                  <a:txBody>
                    <a:bodyPr/>
                    <a:lstStyle/>
                    <a:p>
                      <a:r>
                        <a:rPr lang="en-GB" dirty="0"/>
                        <a:t>SF Assessment week 1</a:t>
                      </a:r>
                    </a:p>
                  </a:txBody>
                  <a:tcPr/>
                </a:tc>
                <a:tc>
                  <a:txBody>
                    <a:bodyPr/>
                    <a:lstStyle/>
                    <a:p>
                      <a:r>
                        <a:rPr lang="en-GB" dirty="0"/>
                        <a:t>5-9</a:t>
                      </a:r>
                      <a:r>
                        <a:rPr lang="en-GB" baseline="30000" dirty="0"/>
                        <a:t>th</a:t>
                      </a:r>
                      <a:r>
                        <a:rPr lang="en-GB" dirty="0"/>
                        <a:t> December</a:t>
                      </a:r>
                    </a:p>
                  </a:txBody>
                  <a:tcPr/>
                </a:tc>
                <a:extLst>
                  <a:ext uri="{0D108BD9-81ED-4DB2-BD59-A6C34878D82A}">
                    <a16:rowId xmlns:a16="http://schemas.microsoft.com/office/drawing/2014/main" val="10002"/>
                  </a:ext>
                </a:extLst>
              </a:tr>
              <a:tr h="3168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SF Assessment week 2</a:t>
                      </a:r>
                    </a:p>
                    <a:p>
                      <a:endParaRPr lang="en-GB" dirty="0"/>
                    </a:p>
                  </a:txBody>
                  <a:tcPr/>
                </a:tc>
                <a:tc>
                  <a:txBody>
                    <a:bodyPr/>
                    <a:lstStyle/>
                    <a:p>
                      <a:r>
                        <a:rPr lang="en-GB" dirty="0"/>
                        <a:t>13-17</a:t>
                      </a:r>
                      <a:r>
                        <a:rPr lang="en-GB" baseline="30000" dirty="0"/>
                        <a:t>th</a:t>
                      </a:r>
                      <a:r>
                        <a:rPr lang="en-GB" dirty="0"/>
                        <a:t> March</a:t>
                      </a:r>
                    </a:p>
                  </a:txBody>
                  <a:tcPr/>
                </a:tc>
                <a:extLst>
                  <a:ext uri="{0D108BD9-81ED-4DB2-BD59-A6C34878D82A}">
                    <a16:rowId xmlns:a16="http://schemas.microsoft.com/office/drawing/2014/main" val="3552876568"/>
                  </a:ext>
                </a:extLst>
              </a:tr>
              <a:tr h="316834">
                <a:tc>
                  <a:txBody>
                    <a:bodyPr/>
                    <a:lstStyle/>
                    <a:p>
                      <a:r>
                        <a:rPr lang="en-GB" dirty="0"/>
                        <a:t>Walking talking Mock Exams </a:t>
                      </a:r>
                    </a:p>
                  </a:txBody>
                  <a:tcPr/>
                </a:tc>
                <a:tc>
                  <a:txBody>
                    <a:bodyPr/>
                    <a:lstStyle/>
                    <a:p>
                      <a:r>
                        <a:rPr lang="en-GB" dirty="0"/>
                        <a:t>20</a:t>
                      </a:r>
                      <a:r>
                        <a:rPr lang="en-GB" baseline="30000" dirty="0"/>
                        <a:t>th</a:t>
                      </a:r>
                      <a:r>
                        <a:rPr lang="en-GB" dirty="0"/>
                        <a:t>-24</a:t>
                      </a:r>
                      <a:r>
                        <a:rPr lang="en-GB" baseline="30000" dirty="0"/>
                        <a:t>th</a:t>
                      </a:r>
                      <a:r>
                        <a:rPr lang="en-GB" dirty="0"/>
                        <a:t> Feb</a:t>
                      </a:r>
                    </a:p>
                  </a:txBody>
                  <a:tcPr/>
                </a:tc>
                <a:extLst>
                  <a:ext uri="{0D108BD9-81ED-4DB2-BD59-A6C34878D82A}">
                    <a16:rowId xmlns:a16="http://schemas.microsoft.com/office/drawing/2014/main" val="1001018830"/>
                  </a:ext>
                </a:extLst>
              </a:tr>
              <a:tr h="3168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SF Assessment week 3</a:t>
                      </a:r>
                    </a:p>
                    <a:p>
                      <a:endParaRPr lang="en-GB" dirty="0"/>
                    </a:p>
                  </a:txBody>
                  <a:tcPr/>
                </a:tc>
                <a:tc>
                  <a:txBody>
                    <a:bodyPr/>
                    <a:lstStyle/>
                    <a:p>
                      <a:r>
                        <a:rPr lang="en-GB" dirty="0"/>
                        <a:t>26-30</a:t>
                      </a:r>
                      <a:r>
                        <a:rPr lang="en-GB" baseline="30000" dirty="0"/>
                        <a:t>th</a:t>
                      </a:r>
                      <a:r>
                        <a:rPr lang="en-GB" dirty="0"/>
                        <a:t> June </a:t>
                      </a:r>
                    </a:p>
                  </a:txBody>
                  <a:tcPr/>
                </a:tc>
                <a:extLst>
                  <a:ext uri="{0D108BD9-81ED-4DB2-BD59-A6C34878D82A}">
                    <a16:rowId xmlns:a16="http://schemas.microsoft.com/office/drawing/2014/main" val="33713241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07296211"/>
              </p:ext>
            </p:extLst>
          </p:nvPr>
        </p:nvGraphicFramePr>
        <p:xfrm>
          <a:off x="4365933" y="4488788"/>
          <a:ext cx="4680520" cy="2244909"/>
        </p:xfrm>
        <a:graphic>
          <a:graphicData uri="http://schemas.openxmlformats.org/drawingml/2006/table">
            <a:tbl>
              <a:tblPr firstRow="1" bandRow="1">
                <a:tableStyleId>{93296810-A885-4BE3-A3E7-6D5BEEA58F35}</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tblGrid>
              <a:tr h="446015">
                <a:tc gridSpan="2">
                  <a:txBody>
                    <a:bodyPr/>
                    <a:lstStyle/>
                    <a:p>
                      <a:pPr algn="ctr"/>
                      <a:r>
                        <a:rPr lang="en-GB" baseline="0" dirty="0"/>
                        <a:t>Additional communication with home </a:t>
                      </a:r>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579407">
                <a:tc>
                  <a:txBody>
                    <a:bodyPr/>
                    <a:lstStyle/>
                    <a:p>
                      <a:r>
                        <a:rPr lang="en-GB" dirty="0"/>
                        <a:t>Sixth</a:t>
                      </a:r>
                      <a:r>
                        <a:rPr lang="en-GB" baseline="0" dirty="0"/>
                        <a:t> Form Subject parents evening </a:t>
                      </a:r>
                      <a:endParaRPr lang="en-GB" dirty="0"/>
                    </a:p>
                  </a:txBody>
                  <a:tcPr/>
                </a:tc>
                <a:tc>
                  <a:txBody>
                    <a:bodyPr/>
                    <a:lstStyle/>
                    <a:p>
                      <a:r>
                        <a:rPr lang="en-GB" dirty="0"/>
                        <a:t>16</a:t>
                      </a:r>
                      <a:r>
                        <a:rPr lang="en-GB" baseline="30000" dirty="0"/>
                        <a:t>th</a:t>
                      </a:r>
                      <a:r>
                        <a:rPr lang="en-GB" dirty="0"/>
                        <a:t> November </a:t>
                      </a:r>
                    </a:p>
                  </a:txBody>
                  <a:tcPr/>
                </a:tc>
                <a:extLst>
                  <a:ext uri="{0D108BD9-81ED-4DB2-BD59-A6C34878D82A}">
                    <a16:rowId xmlns:a16="http://schemas.microsoft.com/office/drawing/2014/main" val="10001"/>
                  </a:ext>
                </a:extLst>
              </a:tr>
              <a:tr h="579407">
                <a:tc>
                  <a:txBody>
                    <a:bodyPr/>
                    <a:lstStyle/>
                    <a:p>
                      <a:r>
                        <a:rPr lang="en-GB" dirty="0"/>
                        <a:t>Meet the tutor event </a:t>
                      </a:r>
                    </a:p>
                  </a:txBody>
                  <a:tcPr/>
                </a:tc>
                <a:tc>
                  <a:txBody>
                    <a:bodyPr/>
                    <a:lstStyle/>
                    <a:p>
                      <a:r>
                        <a:rPr lang="en-GB" dirty="0"/>
                        <a:t>6</a:t>
                      </a:r>
                      <a:r>
                        <a:rPr lang="en-GB" baseline="30000" dirty="0"/>
                        <a:t>th</a:t>
                      </a:r>
                      <a:r>
                        <a:rPr lang="en-GB" dirty="0"/>
                        <a:t> October </a:t>
                      </a:r>
                    </a:p>
                  </a:txBody>
                  <a:tcPr/>
                </a:tc>
                <a:extLst>
                  <a:ext uri="{0D108BD9-81ED-4DB2-BD59-A6C34878D82A}">
                    <a16:rowId xmlns:a16="http://schemas.microsoft.com/office/drawing/2014/main" val="10003"/>
                  </a:ext>
                </a:extLst>
              </a:tr>
              <a:tr h="579407">
                <a:tc>
                  <a:txBody>
                    <a:bodyPr/>
                    <a:lstStyle/>
                    <a:p>
                      <a:r>
                        <a:rPr lang="en-GB" dirty="0"/>
                        <a:t>SEND  review </a:t>
                      </a:r>
                    </a:p>
                  </a:txBody>
                  <a:tcPr/>
                </a:tc>
                <a:tc>
                  <a:txBody>
                    <a:bodyPr/>
                    <a:lstStyle/>
                    <a:p>
                      <a:r>
                        <a:rPr lang="en-GB" dirty="0"/>
                        <a:t>30</a:t>
                      </a:r>
                      <a:r>
                        <a:rPr lang="en-GB" baseline="30000" dirty="0"/>
                        <a:t>th</a:t>
                      </a:r>
                      <a:r>
                        <a:rPr lang="en-GB" dirty="0"/>
                        <a:t> Jan</a:t>
                      </a:r>
                    </a:p>
                  </a:txBody>
                  <a:tcPr/>
                </a:tc>
                <a:extLst>
                  <a:ext uri="{0D108BD9-81ED-4DB2-BD59-A6C34878D82A}">
                    <a16:rowId xmlns:a16="http://schemas.microsoft.com/office/drawing/2014/main" val="365380874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55706955"/>
              </p:ext>
            </p:extLst>
          </p:nvPr>
        </p:nvGraphicFramePr>
        <p:xfrm>
          <a:off x="271694" y="4907620"/>
          <a:ext cx="3857708" cy="1752600"/>
        </p:xfrm>
        <a:graphic>
          <a:graphicData uri="http://schemas.openxmlformats.org/drawingml/2006/table">
            <a:tbl>
              <a:tblPr firstRow="1" bandRow="1">
                <a:tableStyleId>{93296810-A885-4BE3-A3E7-6D5BEEA58F35}</a:tableStyleId>
              </a:tblPr>
              <a:tblGrid>
                <a:gridCol w="2117853">
                  <a:extLst>
                    <a:ext uri="{9D8B030D-6E8A-4147-A177-3AD203B41FA5}">
                      <a16:colId xmlns:a16="http://schemas.microsoft.com/office/drawing/2014/main" val="20000"/>
                    </a:ext>
                  </a:extLst>
                </a:gridCol>
                <a:gridCol w="1739855">
                  <a:extLst>
                    <a:ext uri="{9D8B030D-6E8A-4147-A177-3AD203B41FA5}">
                      <a16:colId xmlns:a16="http://schemas.microsoft.com/office/drawing/2014/main" val="20001"/>
                    </a:ext>
                  </a:extLst>
                </a:gridCol>
              </a:tblGrid>
              <a:tr h="370840">
                <a:tc>
                  <a:txBody>
                    <a:bodyPr/>
                    <a:lstStyle/>
                    <a:p>
                      <a:r>
                        <a:rPr lang="en-GB" dirty="0"/>
                        <a:t>Reporting</a:t>
                      </a:r>
                      <a:r>
                        <a:rPr lang="en-GB" baseline="0" dirty="0"/>
                        <a:t> Progress (via email) </a:t>
                      </a:r>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r>
                        <a:rPr lang="en-GB" dirty="0"/>
                        <a:t>Written Report</a:t>
                      </a:r>
                    </a:p>
                  </a:txBody>
                  <a:tcPr/>
                </a:tc>
                <a:tc>
                  <a:txBody>
                    <a:bodyPr/>
                    <a:lstStyle/>
                    <a:p>
                      <a:r>
                        <a:rPr lang="en-GB" dirty="0"/>
                        <a:t>Jan 2022</a:t>
                      </a:r>
                    </a:p>
                  </a:txBody>
                  <a:tcPr/>
                </a:tc>
                <a:extLst>
                  <a:ext uri="{0D108BD9-81ED-4DB2-BD59-A6C34878D82A}">
                    <a16:rowId xmlns:a16="http://schemas.microsoft.com/office/drawing/2014/main" val="10001"/>
                  </a:ext>
                </a:extLst>
              </a:tr>
              <a:tr h="370840">
                <a:tc>
                  <a:txBody>
                    <a:bodyPr/>
                    <a:lstStyle/>
                    <a:p>
                      <a:r>
                        <a:rPr lang="en-GB" dirty="0"/>
                        <a:t>Data</a:t>
                      </a:r>
                      <a:r>
                        <a:rPr lang="en-GB" baseline="0" dirty="0"/>
                        <a:t> Report</a:t>
                      </a:r>
                      <a:endParaRPr lang="en-GB" dirty="0"/>
                    </a:p>
                  </a:txBody>
                  <a:tcPr/>
                </a:tc>
                <a:tc>
                  <a:txBody>
                    <a:bodyPr/>
                    <a:lstStyle/>
                    <a:p>
                      <a:r>
                        <a:rPr lang="en-GB" dirty="0"/>
                        <a:t>March</a:t>
                      </a:r>
                      <a:r>
                        <a:rPr lang="en-GB" baseline="0" dirty="0"/>
                        <a:t> 2023</a:t>
                      </a:r>
                      <a:endParaRPr lang="en-GB" dirty="0"/>
                    </a:p>
                  </a:txBody>
                  <a:tcPr/>
                </a:tc>
                <a:extLst>
                  <a:ext uri="{0D108BD9-81ED-4DB2-BD59-A6C34878D82A}">
                    <a16:rowId xmlns:a16="http://schemas.microsoft.com/office/drawing/2014/main" val="10002"/>
                  </a:ext>
                </a:extLst>
              </a:tr>
              <a:tr h="370840">
                <a:tc>
                  <a:txBody>
                    <a:bodyPr/>
                    <a:lstStyle/>
                    <a:p>
                      <a:r>
                        <a:rPr lang="en-GB" dirty="0"/>
                        <a:t>Data</a:t>
                      </a:r>
                      <a:r>
                        <a:rPr lang="en-GB" baseline="0" dirty="0"/>
                        <a:t> Report</a:t>
                      </a:r>
                      <a:endParaRPr lang="en-GB" dirty="0"/>
                    </a:p>
                  </a:txBody>
                  <a:tcPr/>
                </a:tc>
                <a:tc>
                  <a:txBody>
                    <a:bodyPr/>
                    <a:lstStyle/>
                    <a:p>
                      <a:r>
                        <a:rPr lang="en-GB" dirty="0"/>
                        <a:t>July 2023</a:t>
                      </a:r>
                    </a:p>
                  </a:txBody>
                  <a:tcPr/>
                </a:tc>
                <a:extLst>
                  <a:ext uri="{0D108BD9-81ED-4DB2-BD59-A6C34878D82A}">
                    <a16:rowId xmlns:a16="http://schemas.microsoft.com/office/drawing/2014/main" val="10003"/>
                  </a:ext>
                </a:extLst>
              </a:tr>
            </a:tbl>
          </a:graphicData>
        </a:graphic>
      </p:graphicFrame>
      <p:pic>
        <p:nvPicPr>
          <p:cNvPr id="2051" name="Picture 3" descr="C88A13F5-6763-42D5-A411-B57E6EAA3E33-L0-001">
            <a:extLst>
              <a:ext uri="{FF2B5EF4-FFF2-40B4-BE49-F238E27FC236}">
                <a16:creationId xmlns:a16="http://schemas.microsoft.com/office/drawing/2014/main" id="{95F467D0-5066-45AF-BA24-C7B875C08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272" y="1253328"/>
            <a:ext cx="3199085" cy="311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72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2761</TotalTime>
  <Words>1076</Words>
  <Application>Microsoft Office PowerPoint</Application>
  <PresentationFormat>On-screen Show (4:3)</PresentationFormat>
  <Paragraphs>155</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Teignmouth Community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dc:creator>
  <cp:lastModifiedBy>Laura Milsom</cp:lastModifiedBy>
  <cp:revision>183</cp:revision>
  <cp:lastPrinted>2019-09-18T15:46:18Z</cp:lastPrinted>
  <dcterms:created xsi:type="dcterms:W3CDTF">2014-06-30T08:54:54Z</dcterms:created>
  <dcterms:modified xsi:type="dcterms:W3CDTF">2022-09-23T11:05:07Z</dcterms:modified>
</cp:coreProperties>
</file>